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0" r:id="rId3"/>
    <p:sldId id="257" r:id="rId4"/>
    <p:sldId id="258" r:id="rId5"/>
    <p:sldId id="259" r:id="rId6"/>
    <p:sldId id="261" r:id="rId7"/>
    <p:sldId id="262" r:id="rId8"/>
    <p:sldId id="267" r:id="rId9"/>
    <p:sldId id="264" r:id="rId10"/>
    <p:sldId id="265" r:id="rId11"/>
    <p:sldId id="26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0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3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E538A7-E8CC-904D-8100-F0B442C59107}" v="151" dt="2023-12-16T17:02:54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103" d="100"/>
          <a:sy n="103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3EBFB-F853-40CC-8214-5DE17E9B2AB7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BD153-F891-436F-B6BF-B3A058034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3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Add AD/OD frequency plot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45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 text for </a:t>
            </a:r>
            <a:r>
              <a:rPr lang="en-US" altLang="zh-CN" dirty="0" err="1"/>
              <a:t>hopf</a:t>
            </a:r>
            <a:r>
              <a:rPr lang="en-US" altLang="zh-CN" dirty="0"/>
              <a:t> bifurcation and EP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0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 dashed line at 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06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Add parametric plot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743996-B04B-B9C8-4A21-9F3168D28E07}"/>
              </a:ext>
            </a:extLst>
          </p:cNvPr>
          <p:cNvSpPr/>
          <p:nvPr userDrawn="1"/>
        </p:nvSpPr>
        <p:spPr>
          <a:xfrm>
            <a:off x="0" y="1292643"/>
            <a:ext cx="12192000" cy="5643596"/>
          </a:xfrm>
          <a:prstGeom prst="rect">
            <a:avLst/>
          </a:prstGeom>
          <a:gradFill flip="none" rotWithShape="1">
            <a:gsLst>
              <a:gs pos="1000">
                <a:srgbClr val="990000"/>
              </a:gs>
              <a:gs pos="5000">
                <a:srgbClr val="640604"/>
              </a:gs>
              <a:gs pos="12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0C692-C883-CAD3-3C3C-8B0044CCF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6FBBA-1E30-E91E-6339-4A2CA8B8B0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995" y="161671"/>
            <a:ext cx="3901529" cy="8146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22C0195-2EE2-AB4F-8B61-D0038311DCF1}"/>
              </a:ext>
            </a:extLst>
          </p:cNvPr>
          <p:cNvSpPr txBox="1">
            <a:spLocks/>
          </p:cNvSpPr>
          <p:nvPr userDrawn="1"/>
        </p:nvSpPr>
        <p:spPr>
          <a:xfrm>
            <a:off x="6633668" y="3495"/>
            <a:ext cx="5416651" cy="1130973"/>
          </a:xfrm>
          <a:prstGeom prst="rect">
            <a:avLst/>
          </a:prstGeom>
          <a:noFill/>
        </p:spPr>
        <p:txBody>
          <a:bodyPr vert="horz" lIns="91340" tIns="45672" rIns="91340" bIns="45672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000">
                <a:solidFill>
                  <a:srgbClr val="A901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Department of Physics</a:t>
            </a:r>
          </a:p>
          <a:p>
            <a:pPr algn="r"/>
            <a:r>
              <a:rPr lang="en-US" altLang="ko-KR" sz="2400" b="1">
                <a:solidFill>
                  <a:srgbClr val="A901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Wave Transport in Complex Systems Lab        </a:t>
            </a:r>
            <a:endParaRPr lang="ko-KR" altLang="en-US" sz="2400" b="1">
              <a:solidFill>
                <a:srgbClr val="A901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87229-402A-667D-0BBA-FEAB28591F27}"/>
              </a:ext>
            </a:extLst>
          </p:cNvPr>
          <p:cNvSpPr/>
          <p:nvPr userDrawn="1"/>
        </p:nvSpPr>
        <p:spPr>
          <a:xfrm>
            <a:off x="0" y="6355389"/>
            <a:ext cx="4928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https://</a:t>
            </a:r>
            <a:r>
              <a:rPr lang="en-US" sz="2400" err="1">
                <a:solidFill>
                  <a:schemeClr val="bg1"/>
                </a:solidFill>
              </a:rPr>
              <a:t>cqdmp.research.wesleyan.edu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F76B69-6244-281E-4563-AA64AB088EB6}"/>
              </a:ext>
            </a:extLst>
          </p:cNvPr>
          <p:cNvSpPr txBox="1">
            <a:spLocks/>
          </p:cNvSpPr>
          <p:nvPr userDrawn="1"/>
        </p:nvSpPr>
        <p:spPr>
          <a:xfrm>
            <a:off x="868532" y="876839"/>
            <a:ext cx="10641930" cy="1446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>
              <a:solidFill>
                <a:srgbClr val="73020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B4A711-9AAB-2DBB-F910-85A62AB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292643"/>
            <a:ext cx="10642600" cy="972864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rgbClr val="733B3A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83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066A9CFF-D50D-990C-DA68-1CB0B48CEF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951" y="-72897"/>
            <a:ext cx="878898" cy="878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9452B8-8366-9A3D-BADA-80AE670D7909}"/>
              </a:ext>
            </a:extLst>
          </p:cNvPr>
          <p:cNvSpPr/>
          <p:nvPr userDrawn="1"/>
        </p:nvSpPr>
        <p:spPr>
          <a:xfrm>
            <a:off x="0" y="6465452"/>
            <a:ext cx="12192000" cy="374305"/>
          </a:xfrm>
          <a:prstGeom prst="rect">
            <a:avLst/>
          </a:prstGeom>
          <a:gradFill flip="none" rotWithShape="1">
            <a:gsLst>
              <a:gs pos="1000">
                <a:srgbClr val="990000"/>
              </a:gs>
              <a:gs pos="2000">
                <a:srgbClr val="640604"/>
              </a:gs>
              <a:gs pos="12000">
                <a:schemeClr val="bg1"/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93C33-4B7A-FD5E-D279-EE807EA64AB7}"/>
              </a:ext>
            </a:extLst>
          </p:cNvPr>
          <p:cNvSpPr txBox="1"/>
          <p:nvPr userDrawn="1"/>
        </p:nvSpPr>
        <p:spPr>
          <a:xfrm>
            <a:off x="11890314" y="644322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873241A-15DB-44A4-8808-21FCD4BCED64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E945521-628C-84A5-C2C5-080657122AB4}"/>
              </a:ext>
            </a:extLst>
          </p:cNvPr>
          <p:cNvSpPr txBox="1">
            <a:spLocks/>
          </p:cNvSpPr>
          <p:nvPr userDrawn="1"/>
        </p:nvSpPr>
        <p:spPr>
          <a:xfrm>
            <a:off x="989110" y="71114"/>
            <a:ext cx="11632106" cy="5908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75B195-0999-9501-ED9E-C43066F07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850" y="284680"/>
            <a:ext cx="11360150" cy="806450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506256C-53DA-7E1B-7019-D0EF4A2E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861"/>
            <a:ext cx="10515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6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7609F-F3B7-F0AE-623E-AFC9AE92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36AB5-A43D-9995-2F6F-99A5AEDA6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501D-6D97-EE54-D83A-9B26BC3BB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7FD72-616F-4977-B3F0-301FFB04A510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58705-0FF6-4079-9B90-E8EC41228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E8644-E44F-392C-1207-EE9BB2C18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3241A-15DB-44A4-8808-21FCD4BC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8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5.jp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0.jpg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23.pn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21.png"/><Relationship Id="rId5" Type="http://schemas.openxmlformats.org/officeDocument/2006/relationships/image" Target="../media/image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1D5E-6C88-4AAF-97AA-7376D9E2368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3999" y="1122363"/>
            <a:ext cx="9694127" cy="2387600"/>
          </a:xfrm>
        </p:spPr>
        <p:txBody>
          <a:bodyPr/>
          <a:lstStyle/>
          <a:p>
            <a:pPr algn="ctr"/>
            <a:r>
              <a:rPr lang="en-US" dirty="0"/>
              <a:t>Frequency Comb Generation via Physics-Informed 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B0883-877B-2986-4DB2-EC8ED6A33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Zheming</a:t>
            </a:r>
            <a:r>
              <a:rPr lang="en-US" sz="2800" dirty="0"/>
              <a:t> Li, Lucas Fernandez-Alcazar, </a:t>
            </a:r>
            <a:r>
              <a:rPr lang="en-US" sz="2800" dirty="0" err="1"/>
              <a:t>Arunn</a:t>
            </a:r>
            <a:r>
              <a:rPr lang="en-US" sz="2800" dirty="0"/>
              <a:t> </a:t>
            </a:r>
            <a:r>
              <a:rPr lang="en-US" sz="2800" dirty="0" err="1"/>
              <a:t>Suntharalingam</a:t>
            </a:r>
            <a:r>
              <a:rPr lang="en-US" sz="2800" dirty="0"/>
              <a:t>,</a:t>
            </a:r>
          </a:p>
          <a:p>
            <a:r>
              <a:rPr lang="en-US" sz="2800" dirty="0" err="1"/>
              <a:t>Tsampikos</a:t>
            </a:r>
            <a:r>
              <a:rPr lang="en-US" sz="2800" dirty="0"/>
              <a:t> </a:t>
            </a:r>
            <a:r>
              <a:rPr lang="en-US" sz="2800" dirty="0" err="1"/>
              <a:t>Kottos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5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010541-5ED5-2B7F-48D4-B3C7147A0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Amplitude Scaling of Limit Cycles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4CF0F-5DBD-41C9-5AF4-CE04C1D24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928745"/>
            <a:ext cx="11360150" cy="56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9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E32E7D-9036-6006-F54E-1DBA527F9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Relaxation Oscillations (Single LC)</a:t>
            </a:r>
            <a:endParaRPr lang="zh-CN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7C3A774-8666-BC8B-3724-7D9AD0480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 r="5167"/>
          <a:stretch/>
        </p:blipFill>
        <p:spPr>
          <a:xfrm>
            <a:off x="312234" y="951493"/>
            <a:ext cx="8751291" cy="5767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6AEA73-2274-7778-CCB9-C3F450D1DAE7}"/>
              </a:ext>
            </a:extLst>
          </p:cNvPr>
          <p:cNvSpPr txBox="1"/>
          <p:nvPr/>
        </p:nvSpPr>
        <p:spPr>
          <a:xfrm>
            <a:off x="9128439" y="2526544"/>
            <a:ext cx="2272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IV. Single Limit Cycle</a:t>
            </a:r>
            <a:endParaRPr lang="zh-CN" altLang="en-US" sz="1600" b="1"/>
          </a:p>
        </p:txBody>
      </p:sp>
      <p:pic>
        <p:nvPicPr>
          <p:cNvPr id="8" name="图片 7" descr="图表&#10;&#10;中度可信度描述已自动生成">
            <a:extLst>
              <a:ext uri="{FF2B5EF4-FFF2-40B4-BE49-F238E27FC236}">
                <a16:creationId xmlns:a16="http://schemas.microsoft.com/office/drawing/2014/main" id="{63AB043C-3953-127B-BE3E-DF50951402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7633" r="6242"/>
          <a:stretch/>
        </p:blipFill>
        <p:spPr>
          <a:xfrm>
            <a:off x="9246555" y="2983401"/>
            <a:ext cx="2103772" cy="17823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2800860-6C29-D71E-3BEE-5909DA0017F3}"/>
              </a:ext>
            </a:extLst>
          </p:cNvPr>
          <p:cNvSpPr/>
          <p:nvPr/>
        </p:nvSpPr>
        <p:spPr>
          <a:xfrm>
            <a:off x="10256485" y="4639048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F5CF0C-E2E4-0369-9A51-168301B738C4}"/>
              </a:ext>
            </a:extLst>
          </p:cNvPr>
          <p:cNvSpPr/>
          <p:nvPr/>
        </p:nvSpPr>
        <p:spPr>
          <a:xfrm>
            <a:off x="11024500" y="4533898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B2A458-9456-2974-AA96-4C1596AD1E94}"/>
              </a:ext>
            </a:extLst>
          </p:cNvPr>
          <p:cNvSpPr/>
          <p:nvPr/>
        </p:nvSpPr>
        <p:spPr>
          <a:xfrm>
            <a:off x="9161125" y="3835334"/>
            <a:ext cx="114457" cy="6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11F6EB-8B5D-BA47-B965-99FC17122C5F}"/>
              </a:ext>
            </a:extLst>
          </p:cNvPr>
          <p:cNvSpPr/>
          <p:nvPr/>
        </p:nvSpPr>
        <p:spPr>
          <a:xfrm>
            <a:off x="10974397" y="4566906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8EA054-F673-021B-6D5F-D6ED18186CFB}"/>
                  </a:ext>
                </a:extLst>
              </p:cNvPr>
              <p:cNvSpPr txBox="1"/>
              <p:nvPr/>
            </p:nvSpPr>
            <p:spPr>
              <a:xfrm>
                <a:off x="9846433" y="4533898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8EA054-F673-021B-6D5F-D6ED18186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433" y="4533898"/>
                <a:ext cx="23003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560FC2-EDFF-9D07-F550-E90F5F04C28B}"/>
                  </a:ext>
                </a:extLst>
              </p:cNvPr>
              <p:cNvSpPr txBox="1"/>
              <p:nvPr/>
            </p:nvSpPr>
            <p:spPr>
              <a:xfrm>
                <a:off x="11030323" y="4428112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560FC2-EDFF-9D07-F550-E90F5F04C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323" y="4428112"/>
                <a:ext cx="230037" cy="276999"/>
              </a:xfrm>
              <a:prstGeom prst="rect">
                <a:avLst/>
              </a:prstGeom>
              <a:blipFill>
                <a:blip r:embed="rId6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C41406-4D6D-F90A-DD7D-2075EB8AC67D}"/>
                  </a:ext>
                </a:extLst>
              </p:cNvPr>
              <p:cNvSpPr txBox="1"/>
              <p:nvPr/>
            </p:nvSpPr>
            <p:spPr>
              <a:xfrm>
                <a:off x="9063525" y="3750409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C41406-4D6D-F90A-DD7D-2075EB8A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525" y="3750409"/>
                <a:ext cx="23003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5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34DB9E-4D61-DA3C-2575-B78282301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CN" altLang="en-US">
              <a:ea typeface="等线"/>
            </a:endParaRPr>
          </a:p>
        </p:txBody>
      </p:sp>
      <p:pic>
        <p:nvPicPr>
          <p:cNvPr id="4" name="内容占位符 3" descr="图表, 直方图&#10;&#10;已自动生成说明">
            <a:extLst>
              <a:ext uri="{FF2B5EF4-FFF2-40B4-BE49-F238E27FC236}">
                <a16:creationId xmlns:a16="http://schemas.microsoft.com/office/drawing/2014/main" id="{E1F7010C-CDEB-3A95-F974-CCF580B20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94" y="1089221"/>
            <a:ext cx="5900691" cy="4425518"/>
          </a:xfrm>
        </p:spPr>
      </p:pic>
      <p:pic>
        <p:nvPicPr>
          <p:cNvPr id="5" name="图片 4" descr="图表, 直方图&#10;&#10;已自动生成说明">
            <a:extLst>
              <a:ext uri="{FF2B5EF4-FFF2-40B4-BE49-F238E27FC236}">
                <a16:creationId xmlns:a16="http://schemas.microsoft.com/office/drawing/2014/main" id="{E3BBD6D0-880A-2C61-2284-C20FC8262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121" y="1090474"/>
            <a:ext cx="5893293" cy="44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7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6A4131-DC70-9EC7-017F-C30D9C0E2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图表&#10;&#10;已自动生成说明">
            <a:extLst>
              <a:ext uri="{FF2B5EF4-FFF2-40B4-BE49-F238E27FC236}">
                <a16:creationId xmlns:a16="http://schemas.microsoft.com/office/drawing/2014/main" id="{E5A231FB-32DD-6888-2B44-22E95891D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" y="1712159"/>
            <a:ext cx="5878497" cy="4410722"/>
          </a:xfrm>
        </p:spPr>
      </p:pic>
      <p:pic>
        <p:nvPicPr>
          <p:cNvPr id="9" name="图片 8" descr="图表, 直方图&#10;&#10;已自动生成说明">
            <a:extLst>
              <a:ext uri="{FF2B5EF4-FFF2-40B4-BE49-F238E27FC236}">
                <a16:creationId xmlns:a16="http://schemas.microsoft.com/office/drawing/2014/main" id="{55C0E2DD-7C6F-D548-D45B-2053ADA6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61" y="1711911"/>
            <a:ext cx="6100438" cy="45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1DFF8D-5755-2789-E5E7-A54E0B08B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图表&#10;&#10;已自动生成说明">
            <a:extLst>
              <a:ext uri="{FF2B5EF4-FFF2-40B4-BE49-F238E27FC236}">
                <a16:creationId xmlns:a16="http://schemas.microsoft.com/office/drawing/2014/main" id="{275C0ACF-825C-53D0-7CF1-960A3137A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6" y="1436609"/>
            <a:ext cx="5536095" cy="4153452"/>
          </a:xfrm>
        </p:spPr>
      </p:pic>
      <p:pic>
        <p:nvPicPr>
          <p:cNvPr id="5" name="图片 4" descr="图表, 直方图&#10;&#10;已自动生成说明">
            <a:extLst>
              <a:ext uri="{FF2B5EF4-FFF2-40B4-BE49-F238E27FC236}">
                <a16:creationId xmlns:a16="http://schemas.microsoft.com/office/drawing/2014/main" id="{B05B09E7-3E02-D5DC-2CEB-3AFE310D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234" y="1404730"/>
            <a:ext cx="5536096" cy="4147930"/>
          </a:xfrm>
          <a:prstGeom prst="rect">
            <a:avLst/>
          </a:prstGeom>
        </p:spPr>
      </p:pic>
      <p:pic>
        <p:nvPicPr>
          <p:cNvPr id="6" name="内容占位符 3" descr="图表, 条形图, 直方图&#10;&#10;已自动生成说明">
            <a:extLst>
              <a:ext uri="{FF2B5EF4-FFF2-40B4-BE49-F238E27FC236}">
                <a16:creationId xmlns:a16="http://schemas.microsoft.com/office/drawing/2014/main" id="{921588EA-B0EC-7D7F-8523-6F1D5916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09" y="1621346"/>
            <a:ext cx="4814400" cy="36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6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DAD3B2B-7442-F8DD-0D2D-1B52D50CE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图表, 直方图&#10;&#10;已自动生成说明">
            <a:extLst>
              <a:ext uri="{FF2B5EF4-FFF2-40B4-BE49-F238E27FC236}">
                <a16:creationId xmlns:a16="http://schemas.microsoft.com/office/drawing/2014/main" id="{D43A0677-3F2F-C595-9E97-B45F26C7C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4366" y="-65304"/>
            <a:ext cx="4498009" cy="3369365"/>
          </a:xfrm>
        </p:spPr>
      </p:pic>
      <p:pic>
        <p:nvPicPr>
          <p:cNvPr id="5" name="图片 4" descr="图表, 直方图&#10;&#10;已自动生成说明">
            <a:extLst>
              <a:ext uri="{FF2B5EF4-FFF2-40B4-BE49-F238E27FC236}">
                <a16:creationId xmlns:a16="http://schemas.microsoft.com/office/drawing/2014/main" id="{783851B6-F0AF-5CFD-B69A-1B1627EF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39" y="3304209"/>
            <a:ext cx="4735444" cy="3551583"/>
          </a:xfrm>
          <a:prstGeom prst="rect">
            <a:avLst/>
          </a:prstGeom>
        </p:spPr>
      </p:pic>
      <p:pic>
        <p:nvPicPr>
          <p:cNvPr id="6" name="图片 5" descr="图表, 直方图&#10;&#10;已自动生成说明">
            <a:extLst>
              <a:ext uri="{FF2B5EF4-FFF2-40B4-BE49-F238E27FC236}">
                <a16:creationId xmlns:a16="http://schemas.microsoft.com/office/drawing/2014/main" id="{03724A4F-08F0-8DEA-7915-81AC6F69A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5" y="-64052"/>
            <a:ext cx="4862443" cy="33638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77B32F-A15E-7BDF-904C-9C7E01D0B1AC}"/>
              </a:ext>
            </a:extLst>
          </p:cNvPr>
          <p:cNvSpPr txBox="1"/>
          <p:nvPr/>
        </p:nvSpPr>
        <p:spPr>
          <a:xfrm>
            <a:off x="3025913" y="640521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W2 = w1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57A0F-8919-230B-0F2A-808116F6345F}"/>
              </a:ext>
            </a:extLst>
          </p:cNvPr>
          <p:cNvSpPr txBox="1"/>
          <p:nvPr/>
        </p:nvSpPr>
        <p:spPr>
          <a:xfrm>
            <a:off x="8404087" y="640521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W2 = 1.1w1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DF85DE-8DF1-34B0-CA4E-355E1907D86B}"/>
              </a:ext>
            </a:extLst>
          </p:cNvPr>
          <p:cNvSpPr txBox="1"/>
          <p:nvPr/>
        </p:nvSpPr>
        <p:spPr>
          <a:xfrm>
            <a:off x="5389217" y="4240694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W2 = 0.9w1</a:t>
            </a:r>
          </a:p>
        </p:txBody>
      </p:sp>
    </p:spTree>
    <p:extLst>
      <p:ext uri="{BB962C8B-B14F-4D97-AF65-F5344CB8AC3E}">
        <p14:creationId xmlns:p14="http://schemas.microsoft.com/office/powerpoint/2010/main" val="423332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260EFA-3972-0008-F403-C741B7A44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  <a:cs typeface="Calibri Light"/>
              </a:rPr>
              <a:t>Cubic Nonlinearity</a:t>
            </a:r>
            <a:endParaRPr lang="zh-CN" altLang="en-US"/>
          </a:p>
        </p:txBody>
      </p:sp>
      <p:pic>
        <p:nvPicPr>
          <p:cNvPr id="4" name="内容占位符 3" descr="图表, 条形图, 直方图&#10;&#10;已自动生成说明">
            <a:extLst>
              <a:ext uri="{FF2B5EF4-FFF2-40B4-BE49-F238E27FC236}">
                <a16:creationId xmlns:a16="http://schemas.microsoft.com/office/drawing/2014/main" id="{C2914645-F923-6DD6-42AD-3E6C97145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105" y="3090129"/>
            <a:ext cx="4814400" cy="3616800"/>
          </a:xfrm>
        </p:spPr>
      </p:pic>
      <p:pic>
        <p:nvPicPr>
          <p:cNvPr id="5" name="图片 4" descr="图表, 直方图&#10;&#10;已自动生成说明">
            <a:extLst>
              <a:ext uri="{FF2B5EF4-FFF2-40B4-BE49-F238E27FC236}">
                <a16:creationId xmlns:a16="http://schemas.microsoft.com/office/drawing/2014/main" id="{E5B8228E-A4AA-671E-2092-44CA9E32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83" y="3170860"/>
            <a:ext cx="4610400" cy="3466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681743-5CD1-C8ED-B7D3-6FF025633A8F}"/>
              </a:ext>
            </a:extLst>
          </p:cNvPr>
          <p:cNvSpPr txBox="1"/>
          <p:nvPr/>
        </p:nvSpPr>
        <p:spPr>
          <a:xfrm>
            <a:off x="2965174" y="3567043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n20= 0.33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B25E49-E7BF-4758-3CF0-9478E4D91D8E}"/>
              </a:ext>
            </a:extLst>
          </p:cNvPr>
          <p:cNvSpPr txBox="1"/>
          <p:nvPr/>
        </p:nvSpPr>
        <p:spPr>
          <a:xfrm>
            <a:off x="8890782" y="3570129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n20= 0.289</a:t>
            </a:r>
          </a:p>
        </p:txBody>
      </p:sp>
      <p:pic>
        <p:nvPicPr>
          <p:cNvPr id="9" name="图片 8" descr="图表&#10;&#10;已自动生成说明">
            <a:extLst>
              <a:ext uri="{FF2B5EF4-FFF2-40B4-BE49-F238E27FC236}">
                <a16:creationId xmlns:a16="http://schemas.microsoft.com/office/drawing/2014/main" id="{8FD31752-5722-2BE9-670A-9E5B7BA5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39" y="-2400"/>
            <a:ext cx="4238400" cy="3178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AF4633-4CB5-846B-77D8-10E0A1FE4DA0}"/>
              </a:ext>
            </a:extLst>
          </p:cNvPr>
          <p:cNvSpPr txBox="1"/>
          <p:nvPr/>
        </p:nvSpPr>
        <p:spPr>
          <a:xfrm>
            <a:off x="8658520" y="434998"/>
            <a:ext cx="1523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n20= 0</a:t>
            </a:r>
          </a:p>
        </p:txBody>
      </p:sp>
    </p:spTree>
    <p:extLst>
      <p:ext uri="{BB962C8B-B14F-4D97-AF65-F5344CB8AC3E}">
        <p14:creationId xmlns:p14="http://schemas.microsoft.com/office/powerpoint/2010/main" val="3906810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C67F93-0DF2-F310-9FFD-EADEF3960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图表, 直方图&#10;&#10;已自动生成说明">
            <a:extLst>
              <a:ext uri="{FF2B5EF4-FFF2-40B4-BE49-F238E27FC236}">
                <a16:creationId xmlns:a16="http://schemas.microsoft.com/office/drawing/2014/main" id="{A1F9B338-A818-929C-3251-B41D718E0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110" y="3428508"/>
            <a:ext cx="5153488" cy="3863267"/>
          </a:xfrm>
        </p:spPr>
      </p:pic>
      <p:pic>
        <p:nvPicPr>
          <p:cNvPr id="5" name="内容占位符 3" descr="图表, 条形图, 直方图&#10;&#10;已自动生成说明">
            <a:extLst>
              <a:ext uri="{FF2B5EF4-FFF2-40B4-BE49-F238E27FC236}">
                <a16:creationId xmlns:a16="http://schemas.microsoft.com/office/drawing/2014/main" id="{546480C5-AC2E-71FE-83EC-79FCD704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22" y="-49114"/>
            <a:ext cx="4814400" cy="3616800"/>
          </a:xfrm>
          <a:prstGeom prst="rect">
            <a:avLst/>
          </a:prstGeom>
        </p:spPr>
      </p:pic>
      <p:pic>
        <p:nvPicPr>
          <p:cNvPr id="7" name="图片 6" descr="图表, 直方图&#10;&#10;已自动生成说明">
            <a:extLst>
              <a:ext uri="{FF2B5EF4-FFF2-40B4-BE49-F238E27FC236}">
                <a16:creationId xmlns:a16="http://schemas.microsoft.com/office/drawing/2014/main" id="{49565753-21E5-A32D-46C7-7B1BAC06C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91" y="-60086"/>
            <a:ext cx="4744504" cy="3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7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2C5638-9434-0A6F-79E6-1C0662877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图表, 直方图&#10;&#10;已自动生成说明">
            <a:extLst>
              <a:ext uri="{FF2B5EF4-FFF2-40B4-BE49-F238E27FC236}">
                <a16:creationId xmlns:a16="http://schemas.microsoft.com/office/drawing/2014/main" id="{722B0CEA-A8B6-4717-D7D3-3422B9307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5440" y="1090722"/>
            <a:ext cx="5486400" cy="4114800"/>
          </a:xfrm>
        </p:spPr>
      </p:pic>
      <p:pic>
        <p:nvPicPr>
          <p:cNvPr id="5" name="图片 4" descr="图表, 直方图&#10;&#10;已自动生成说明">
            <a:extLst>
              <a:ext uri="{FF2B5EF4-FFF2-40B4-BE49-F238E27FC236}">
                <a16:creationId xmlns:a16="http://schemas.microsoft.com/office/drawing/2014/main" id="{2BBBB520-1E1E-6402-E549-3DEBB110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7" y="1094013"/>
            <a:ext cx="5506504" cy="41331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2FAE38-DD76-2BAB-12E9-9A6690581B7F}"/>
              </a:ext>
            </a:extLst>
          </p:cNvPr>
          <p:cNvSpPr txBox="1"/>
          <p:nvPr/>
        </p:nvSpPr>
        <p:spPr>
          <a:xfrm>
            <a:off x="2382175" y="5459766"/>
            <a:ext cx="1050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dirty="0">
                <a:ea typeface="等线"/>
                <a:cs typeface="Calibri"/>
              </a:rPr>
              <a:t>0.215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CEF9E6-97AC-BC7A-559F-2570B87AD3B8}"/>
              </a:ext>
            </a:extLst>
          </p:cNvPr>
          <p:cNvSpPr txBox="1"/>
          <p:nvPr/>
        </p:nvSpPr>
        <p:spPr>
          <a:xfrm>
            <a:off x="8759301" y="5407979"/>
            <a:ext cx="1050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dirty="0">
                <a:ea typeface="等线"/>
                <a:cs typeface="Calibri"/>
              </a:rPr>
              <a:t>0.2365</a:t>
            </a:r>
          </a:p>
        </p:txBody>
      </p:sp>
    </p:spTree>
    <p:extLst>
      <p:ext uri="{BB962C8B-B14F-4D97-AF65-F5344CB8AC3E}">
        <p14:creationId xmlns:p14="http://schemas.microsoft.com/office/powerpoint/2010/main" val="2289594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3ABE85-E82B-6081-9920-83B87C077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Driving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BE9244-ED25-3AA7-8E79-2B892EFED047}"/>
              </a:ext>
            </a:extLst>
          </p:cNvPr>
          <p:cNvSpPr txBox="1"/>
          <p:nvPr/>
        </p:nvSpPr>
        <p:spPr>
          <a:xfrm>
            <a:off x="909048" y="598398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Limit cycle with n20 = 0.3, zero driving</a:t>
            </a:r>
            <a:endParaRPr kumimoji="1" lang="zh-CN" altLang="en-US" dirty="0"/>
          </a:p>
        </p:txBody>
      </p:sp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A7731B20-4268-98E1-5797-4788BD431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4" y="1714829"/>
            <a:ext cx="5220413" cy="3915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92A1BF-FCF5-169F-CE82-2F8BA33100B1}"/>
                  </a:ext>
                </a:extLst>
              </p:cNvPr>
              <p:cNvSpPr txBox="1"/>
              <p:nvPr/>
            </p:nvSpPr>
            <p:spPr>
              <a:xfrm>
                <a:off x="7550924" y="5981354"/>
                <a:ext cx="37320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Drive near main peak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=0.456∗2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kumimoji="1" lang="en-US" altLang="zh-CN" b="0" dirty="0"/>
                  <a:t>, amplitude = 0.1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92A1BF-FCF5-169F-CE82-2F8BA331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924" y="5981354"/>
                <a:ext cx="3732028" cy="923330"/>
              </a:xfrm>
              <a:prstGeom prst="rect">
                <a:avLst/>
              </a:prstGeom>
              <a:blipFill>
                <a:blip r:embed="rId3"/>
                <a:stretch>
                  <a:fillRect l="-1356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ADDDD1BB-7320-56C4-26AA-2CC4527ED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00" y="4172970"/>
            <a:ext cx="5321816" cy="399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0A2B7E5-BCD3-89B1-2C52-9D1ACB60053B}"/>
                  </a:ext>
                </a:extLst>
              </p:cNvPr>
              <p:cNvSpPr txBox="1"/>
              <p:nvPr/>
            </p:nvSpPr>
            <p:spPr>
              <a:xfrm>
                <a:off x="3027626" y="530750"/>
                <a:ext cx="9692640" cy="91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0A2B7E5-BCD3-89B1-2C52-9D1ACB60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26" y="530750"/>
                <a:ext cx="9692640" cy="914225"/>
              </a:xfrm>
              <a:prstGeom prst="rect">
                <a:avLst/>
              </a:prstGeom>
              <a:blipFill>
                <a:blip r:embed="rId5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图表, 直方图&#10;&#10;描述已自动生成">
            <a:extLst>
              <a:ext uri="{FF2B5EF4-FFF2-40B4-BE49-F238E27FC236}">
                <a16:creationId xmlns:a16="http://schemas.microsoft.com/office/drawing/2014/main" id="{CE7DF0E2-12FA-C5DB-EACB-3043957CB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21" y="90502"/>
            <a:ext cx="4996269" cy="41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7307E1-D687-458A-9B9C-B35FF27C7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EB490-602C-8D2D-CFD0-959827E4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104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CF369D-1FBD-7744-748E-B02637108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Driving</a:t>
            </a:r>
            <a:endParaRPr kumimoji="1" lang="zh-CN" altLang="en-US" dirty="0"/>
          </a:p>
        </p:txBody>
      </p:sp>
      <p:pic>
        <p:nvPicPr>
          <p:cNvPr id="4" name="图片 3" descr="图表, 折线图, 直方图&#10;&#10;描述已自动生成">
            <a:extLst>
              <a:ext uri="{FF2B5EF4-FFF2-40B4-BE49-F238E27FC236}">
                <a16:creationId xmlns:a16="http://schemas.microsoft.com/office/drawing/2014/main" id="{EAE7C359-89DF-7DC3-BC20-1F8C16631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145" y="284680"/>
            <a:ext cx="4590755" cy="3443066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2318C743-0E20-5D81-D211-9227764F8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6"/>
          <a:stretch/>
        </p:blipFill>
        <p:spPr>
          <a:xfrm>
            <a:off x="8431470" y="1232583"/>
            <a:ext cx="4492773" cy="38038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CADC92-B36D-A185-994C-9B18F47A9EE2}"/>
                  </a:ext>
                </a:extLst>
              </p:cNvPr>
              <p:cNvSpPr txBox="1"/>
              <p:nvPr/>
            </p:nvSpPr>
            <p:spPr>
              <a:xfrm>
                <a:off x="4358610" y="5649990"/>
                <a:ext cx="37320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Drive near main peak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=0.456∗2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kumimoji="1" lang="en-US" altLang="zh-CN" b="0" dirty="0"/>
                  <a:t>, amplitude = 0.15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CADC92-B36D-A185-994C-9B18F47A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610" y="5649990"/>
                <a:ext cx="3732028" cy="923330"/>
              </a:xfrm>
              <a:prstGeom prst="rect">
                <a:avLst/>
              </a:prstGeom>
              <a:blipFill>
                <a:blip r:embed="rId4"/>
                <a:stretch>
                  <a:fillRect l="-1361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34F5408F-8263-2D68-4834-58FD9BA82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77" y="1479358"/>
            <a:ext cx="4413693" cy="3310270"/>
          </a:xfrm>
          <a:prstGeom prst="rect">
            <a:avLst/>
          </a:prstGeom>
        </p:spPr>
      </p:pic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3AEF7D24-FC29-323F-3C1A-7D9FA32CD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96" y="3974521"/>
            <a:ext cx="5321816" cy="39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77CB67-9FC2-9B4A-75B2-3623B85F4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Driving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3F03252-9752-D7FF-D726-50FF7198DB8B}"/>
                  </a:ext>
                </a:extLst>
              </p:cNvPr>
              <p:cNvSpPr txBox="1"/>
              <p:nvPr/>
            </p:nvSpPr>
            <p:spPr>
              <a:xfrm>
                <a:off x="4528731" y="5469237"/>
                <a:ext cx="37320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Drive near main peak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=0.456∗2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kumimoji="1" lang="en-US" altLang="zh-CN" b="0" dirty="0"/>
                  <a:t>, amplitude = 0.2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3F03252-9752-D7FF-D726-50FF7198D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731" y="5469237"/>
                <a:ext cx="3732028" cy="923330"/>
              </a:xfrm>
              <a:prstGeom prst="rect">
                <a:avLst/>
              </a:prstGeom>
              <a:blipFill>
                <a:blip r:embed="rId2"/>
                <a:stretch>
                  <a:fillRect l="-1356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8367A942-1DFB-756E-0FD6-9CD1BA7BD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791" y="1376626"/>
            <a:ext cx="5030383" cy="3772787"/>
          </a:xfrm>
          <a:prstGeom prst="rect">
            <a:avLst/>
          </a:prstGeom>
        </p:spPr>
      </p:pic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71F02115-AE8C-CBD5-3F60-945063B52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7" y="1393790"/>
            <a:ext cx="5030381" cy="377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BBDEBA-36B0-C9A7-1134-26F360D5B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Driving</a:t>
            </a:r>
          </a:p>
          <a:p>
            <a:endParaRPr kumimoji="1" lang="zh-CN" altLang="en-US" dirty="0"/>
          </a:p>
        </p:txBody>
      </p:sp>
      <p:pic>
        <p:nvPicPr>
          <p:cNvPr id="6" name="内容占位符 5" descr="图表, 直方图&#10;&#10;描述已自动生成">
            <a:extLst>
              <a:ext uri="{FF2B5EF4-FFF2-40B4-BE49-F238E27FC236}">
                <a16:creationId xmlns:a16="http://schemas.microsoft.com/office/drawing/2014/main" id="{4091B8F6-3214-B508-B492-2B3BB9E60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053916"/>
            <a:ext cx="5801784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A95C2F-4872-67F4-C28A-9BA086DA705F}"/>
                  </a:ext>
                </a:extLst>
              </p:cNvPr>
              <p:cNvSpPr txBox="1"/>
              <p:nvPr/>
            </p:nvSpPr>
            <p:spPr>
              <a:xfrm>
                <a:off x="4401140" y="5594534"/>
                <a:ext cx="37320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Drive near main peak with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=0.456∗2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kumimoji="1" lang="en-US" altLang="zh-CN" b="0" dirty="0"/>
                  <a:t>, amplitude = 0.25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A95C2F-4872-67F4-C28A-9BA086DA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140" y="5594534"/>
                <a:ext cx="3732028" cy="923330"/>
              </a:xfrm>
              <a:prstGeom prst="rect">
                <a:avLst/>
              </a:prstGeom>
              <a:blipFill>
                <a:blip r:embed="rId3"/>
                <a:stretch>
                  <a:fillRect l="-1356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46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4B7B2C-9F50-94F3-8056-7BE954BAF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/>
              <a:t>Two Parameter Optimization (Linear gain coefficients)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5A0365-545D-312F-66D2-C7DFEBC5AF8B}"/>
                  </a:ext>
                </a:extLst>
              </p:cNvPr>
              <p:cNvSpPr txBox="1"/>
              <p:nvPr/>
            </p:nvSpPr>
            <p:spPr>
              <a:xfrm>
                <a:off x="1488745" y="974296"/>
                <a:ext cx="3274541" cy="78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5A0365-545D-312F-66D2-C7DFEBC5A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45" y="974296"/>
                <a:ext cx="3274541" cy="787075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表, 条形图, 直方图&#10;&#10;描述已自动生成">
            <a:extLst>
              <a:ext uri="{FF2B5EF4-FFF2-40B4-BE49-F238E27FC236}">
                <a16:creationId xmlns:a16="http://schemas.microsoft.com/office/drawing/2014/main" id="{A3A8AECD-75EE-5041-DDF0-29E11E54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7" y="1741804"/>
            <a:ext cx="5052061" cy="3789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A2C33B6-93B4-02E0-AEB8-2A54DE744C9A}"/>
                  </a:ext>
                </a:extLst>
              </p:cNvPr>
              <p:cNvSpPr txBox="1"/>
              <p:nvPr/>
            </p:nvSpPr>
            <p:spPr>
              <a:xfrm>
                <a:off x="1192184" y="5660868"/>
                <a:ext cx="3867665" cy="104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zh-CN" b="0" dirty="0"/>
              </a:p>
              <a:p>
                <a:pPr algn="ctr"/>
                <a:r>
                  <a:rPr kumimoji="1" lang="en-US" altLang="zh-CN" dirty="0"/>
                  <a:t>i.e. symmetric around resonance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A2C33B6-93B4-02E0-AEB8-2A54DE74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84" y="5660868"/>
                <a:ext cx="3867665" cy="1041311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854EA2-9FD8-C21E-788F-0118D5D3B2AB}"/>
                  </a:ext>
                </a:extLst>
              </p:cNvPr>
              <p:cNvSpPr txBox="1"/>
              <p:nvPr/>
            </p:nvSpPr>
            <p:spPr>
              <a:xfrm>
                <a:off x="4842089" y="781101"/>
                <a:ext cx="8238669" cy="1270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854EA2-9FD8-C21E-788F-0118D5D3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89" y="781101"/>
                <a:ext cx="8238669" cy="1270732"/>
              </a:xfrm>
              <a:prstGeom prst="rect">
                <a:avLst/>
              </a:prstGeom>
              <a:blipFill>
                <a:blip r:embed="rId5"/>
                <a:stretch>
                  <a:fillRect t="-83168" b="-137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351DFDB3-8F30-E93D-88E8-3532E894E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53" y="1937533"/>
            <a:ext cx="5287060" cy="396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D2351E-45D4-710E-0CB4-B301F03A27D7}"/>
                  </a:ext>
                </a:extLst>
              </p:cNvPr>
              <p:cNvSpPr txBox="1"/>
              <p:nvPr/>
            </p:nvSpPr>
            <p:spPr>
              <a:xfrm>
                <a:off x="7272337" y="6147240"/>
                <a:ext cx="6572250" cy="487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=0.2678</m:t>
                    </m:r>
                  </m:oMath>
                </a14:m>
                <a:r>
                  <a:rPr kumimoji="1" lang="en-US" altLang="zh-CN" b="0" dirty="0"/>
                  <a:t> with N=4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D2351E-45D4-710E-0CB4-B301F03A2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337" y="6147240"/>
                <a:ext cx="6572250" cy="487313"/>
              </a:xfrm>
              <a:prstGeom prst="rect">
                <a:avLst/>
              </a:prstGeom>
              <a:blipFill>
                <a:blip r:embed="rId7"/>
                <a:stretch>
                  <a:fillRect t="-5000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705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2C240-E95F-DA63-2A1A-F495855DF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201CEB-CD0A-7862-F306-ED8E725581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/>
              <a:t>Two Parameter Optimization (Linear gain coefficients)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9B6F14-106F-7F28-582A-BD9BE88C8E09}"/>
                  </a:ext>
                </a:extLst>
              </p:cNvPr>
              <p:cNvSpPr txBox="1"/>
              <p:nvPr/>
            </p:nvSpPr>
            <p:spPr>
              <a:xfrm>
                <a:off x="4458729" y="948233"/>
                <a:ext cx="3274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9B6F14-106F-7F28-582A-BD9BE88C8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729" y="948233"/>
                <a:ext cx="327454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3AB01E8-C040-D8A7-6496-85F8F1A24CD2}"/>
                  </a:ext>
                </a:extLst>
              </p:cNvPr>
              <p:cNvSpPr txBox="1"/>
              <p:nvPr/>
            </p:nvSpPr>
            <p:spPr>
              <a:xfrm>
                <a:off x="1192184" y="5660868"/>
                <a:ext cx="3867665" cy="764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=0.0918</m:t>
                      </m:r>
                    </m:oMath>
                  </m:oMathPara>
                </a14:m>
                <a:endParaRPr kumimoji="1" lang="en-US" altLang="zh-CN" b="0" dirty="0"/>
              </a:p>
              <a:p>
                <a:endParaRPr kumimoji="1"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3AB01E8-C040-D8A7-6496-85F8F1A24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84" y="5660868"/>
                <a:ext cx="3867665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6413199-0892-C65F-16F3-9021074F9A35}"/>
                  </a:ext>
                </a:extLst>
              </p:cNvPr>
              <p:cNvSpPr txBox="1"/>
              <p:nvPr/>
            </p:nvSpPr>
            <p:spPr>
              <a:xfrm>
                <a:off x="7872412" y="5668123"/>
                <a:ext cx="6572250" cy="487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=0.0006</m:t>
                    </m:r>
                  </m:oMath>
                </a14:m>
                <a:r>
                  <a:rPr kumimoji="1" lang="en-US" altLang="zh-CN" b="0" dirty="0"/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6413199-0892-C65F-16F3-9021074F9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12" y="5668123"/>
                <a:ext cx="6572250" cy="487313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A101568-B0DC-F22A-E176-AC42CFFA5A05}"/>
              </a:ext>
            </a:extLst>
          </p:cNvPr>
          <p:cNvSpPr txBox="1"/>
          <p:nvPr/>
        </p:nvSpPr>
        <p:spPr>
          <a:xfrm>
            <a:off x="2094635" y="1570017"/>
            <a:ext cx="296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 target = 0.3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AF2668-D41B-EE84-C134-D88F0DD90595}"/>
              </a:ext>
            </a:extLst>
          </p:cNvPr>
          <p:cNvSpPr txBox="1"/>
          <p:nvPr/>
        </p:nvSpPr>
        <p:spPr>
          <a:xfrm>
            <a:off x="8299396" y="1624487"/>
            <a:ext cx="296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 target = 0.1</a:t>
            </a:r>
            <a:endParaRPr kumimoji="1" lang="zh-CN" altLang="en-US" dirty="0"/>
          </a:p>
        </p:txBody>
      </p:sp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5A52C96E-6094-61D3-0C84-0129E7597F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6164" r="-2565" b="-2647"/>
          <a:stretch/>
        </p:blipFill>
        <p:spPr>
          <a:xfrm>
            <a:off x="831850" y="2073451"/>
            <a:ext cx="5081874" cy="3677303"/>
          </a:xfrm>
          <a:prstGeom prst="rect">
            <a:avLst/>
          </a:prstGeom>
        </p:spPr>
      </p:pic>
      <p:pic>
        <p:nvPicPr>
          <p:cNvPr id="13" name="图片 12" descr="图表, 直方图&#10;&#10;描述已自动生成">
            <a:extLst>
              <a:ext uri="{FF2B5EF4-FFF2-40B4-BE49-F238E27FC236}">
                <a16:creationId xmlns:a16="http://schemas.microsoft.com/office/drawing/2014/main" id="{81A999EE-E164-A779-1170-D294E04F1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84" y="1993819"/>
            <a:ext cx="4754366" cy="35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0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C9E24-06F6-9D1E-B47E-94218AAD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EB422CF-C616-A16B-8C65-3885690FE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Four Parameter Optimization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777E10D-1E97-04B0-8F18-EECDF3B4F412}"/>
                  </a:ext>
                </a:extLst>
              </p:cNvPr>
              <p:cNvSpPr txBox="1"/>
              <p:nvPr/>
            </p:nvSpPr>
            <p:spPr>
              <a:xfrm>
                <a:off x="1037980" y="6300310"/>
                <a:ext cx="4519857" cy="671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=0.075</m:t>
                    </m:r>
                  </m:oMath>
                </a14:m>
                <a:r>
                  <a:rPr kumimoji="1" lang="en-US" altLang="zh-CN" b="0" dirty="0"/>
                  <a:t> for N=4</a:t>
                </a:r>
              </a:p>
              <a:p>
                <a:endParaRPr kumimoji="1"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777E10D-1E97-04B0-8F18-EECDF3B4F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80" y="6300310"/>
                <a:ext cx="4519857" cy="671659"/>
              </a:xfrm>
              <a:prstGeom prst="rect">
                <a:avLst/>
              </a:prstGeom>
              <a:blipFill>
                <a:blip r:embed="rId2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4AF33FF-60A0-358F-9D83-2A2A745A8E31}"/>
              </a:ext>
            </a:extLst>
          </p:cNvPr>
          <p:cNvSpPr txBox="1"/>
          <p:nvPr/>
        </p:nvSpPr>
        <p:spPr>
          <a:xfrm>
            <a:off x="8613721" y="1710212"/>
            <a:ext cx="296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 target = 0.3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1FCBEB-0FE5-A750-D793-A6122DD461A4}"/>
                  </a:ext>
                </a:extLst>
              </p:cNvPr>
              <p:cNvSpPr txBox="1"/>
              <p:nvPr/>
            </p:nvSpPr>
            <p:spPr>
              <a:xfrm>
                <a:off x="-269716" y="1577413"/>
                <a:ext cx="7695991" cy="126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1FCBEB-0FE5-A750-D793-A6122DD46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716" y="1577413"/>
                <a:ext cx="7695991" cy="1269022"/>
              </a:xfrm>
              <a:prstGeom prst="rect">
                <a:avLst/>
              </a:prstGeom>
              <a:blipFill>
                <a:blip r:embed="rId3"/>
                <a:stretch>
                  <a:fillRect t="-83168" b="-136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2B2FCBA-D2B5-C524-66B1-96B02E80B4F5}"/>
              </a:ext>
            </a:extLst>
          </p:cNvPr>
          <p:cNvSpPr txBox="1"/>
          <p:nvPr/>
        </p:nvSpPr>
        <p:spPr>
          <a:xfrm>
            <a:off x="831850" y="1108082"/>
            <a:ext cx="712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Optimizing linear gains, second order and third order loss coefficients</a:t>
            </a:r>
            <a:endParaRPr kumimoji="1" lang="zh-CN" altLang="en-US" dirty="0"/>
          </a:p>
        </p:txBody>
      </p:sp>
      <p:pic>
        <p:nvPicPr>
          <p:cNvPr id="14" name="图片 13" descr="图表, 直方图&#10;&#10;描述已自动生成">
            <a:extLst>
              <a:ext uri="{FF2B5EF4-FFF2-40B4-BE49-F238E27FC236}">
                <a16:creationId xmlns:a16="http://schemas.microsoft.com/office/drawing/2014/main" id="{4EED508A-338A-34FE-FD2D-953A3522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0" y="2692546"/>
            <a:ext cx="4677020" cy="3507765"/>
          </a:xfrm>
          <a:prstGeom prst="rect">
            <a:avLst/>
          </a:prstGeom>
        </p:spPr>
      </p:pic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67DBFA05-3BA1-EE5A-808F-21A705F3F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33" y="2663704"/>
            <a:ext cx="4715476" cy="35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41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EA69CC-3294-B29F-206C-92ED111E4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Five Parameter Optimization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0AA30E-3A26-3AA5-ABD3-8DC5F5A0A662}"/>
                  </a:ext>
                </a:extLst>
              </p:cNvPr>
              <p:cNvSpPr txBox="1"/>
              <p:nvPr/>
            </p:nvSpPr>
            <p:spPr>
              <a:xfrm>
                <a:off x="-879628" y="1025004"/>
                <a:ext cx="7695991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0AA30E-3A26-3AA5-ABD3-8DC5F5A0A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9628" y="1025004"/>
                <a:ext cx="7695991" cy="1169807"/>
              </a:xfrm>
              <a:prstGeom prst="rect">
                <a:avLst/>
              </a:prstGeom>
              <a:blipFill>
                <a:blip r:embed="rId2"/>
                <a:stretch>
                  <a:fillRect t="-98925" b="-149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E9ECF8-C869-DFDD-A3B7-D102B393FB55}"/>
                  </a:ext>
                </a:extLst>
              </p:cNvPr>
              <p:cNvSpPr txBox="1"/>
              <p:nvPr/>
            </p:nvSpPr>
            <p:spPr>
              <a:xfrm>
                <a:off x="831850" y="6186341"/>
                <a:ext cx="4519857" cy="781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=0.742</m:t>
                    </m:r>
                  </m:oMath>
                </a14:m>
                <a:r>
                  <a:rPr kumimoji="1" lang="en-US" altLang="zh-CN" b="0" dirty="0"/>
                  <a:t> for N=8</a:t>
                </a:r>
              </a:p>
              <a:p>
                <a:endParaRPr kumimoji="1"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E9ECF8-C869-DFDD-A3B7-D102B393F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6186341"/>
                <a:ext cx="4519857" cy="781432"/>
              </a:xfrm>
              <a:prstGeom prst="rect">
                <a:avLst/>
              </a:prstGeom>
              <a:blipFill>
                <a:blip r:embed="rId3"/>
                <a:stretch>
                  <a:fillRect t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2E7066ED-C6C2-FDC2-6A1F-5087BC6BF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7" y="2260937"/>
            <a:ext cx="5228281" cy="3921211"/>
          </a:xfrm>
          <a:prstGeom prst="rect">
            <a:avLst/>
          </a:prstGeom>
        </p:spPr>
      </p:pic>
      <p:pic>
        <p:nvPicPr>
          <p:cNvPr id="13" name="图片 12" descr="图表, 直方图&#10;&#10;描述已自动生成">
            <a:extLst>
              <a:ext uri="{FF2B5EF4-FFF2-40B4-BE49-F238E27FC236}">
                <a16:creationId xmlns:a16="http://schemas.microsoft.com/office/drawing/2014/main" id="{38450800-AD0F-D107-F0DD-ED12412B9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18" y="2216853"/>
            <a:ext cx="5287060" cy="3965295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4CB9D669-C487-4EBB-8038-DD4207317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18" y="2260937"/>
            <a:ext cx="5385996" cy="41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6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391C59-8AE0-6F4C-9252-F795C83C0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Optimize Driving Only</a:t>
            </a:r>
            <a:endParaRPr kumimoji="1" lang="zh-CN" altLang="en-US" dirty="0"/>
          </a:p>
        </p:txBody>
      </p:sp>
      <p:pic>
        <p:nvPicPr>
          <p:cNvPr id="4" name="内容占位符 3" descr="图表, 条形图, 直方图&#10;&#10;描述已自动生成">
            <a:extLst>
              <a:ext uri="{FF2B5EF4-FFF2-40B4-BE49-F238E27FC236}">
                <a16:creationId xmlns:a16="http://schemas.microsoft.com/office/drawing/2014/main" id="{A8D3A7BF-BC66-455F-7BF0-488DACCD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9" y="1091130"/>
            <a:ext cx="5105929" cy="38294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C07FA7-A072-9BAA-1724-A5EDDC1698CA}"/>
              </a:ext>
            </a:extLst>
          </p:cNvPr>
          <p:cNvSpPr txBox="1"/>
          <p:nvPr/>
        </p:nvSpPr>
        <p:spPr>
          <a:xfrm>
            <a:off x="2336271" y="5443704"/>
            <a:ext cx="252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Zero Driving</a:t>
            </a:r>
          </a:p>
          <a:p>
            <a:r>
              <a:rPr kumimoji="1" lang="en-US" altLang="zh-CN" dirty="0"/>
              <a:t>Cost=0.43</a:t>
            </a:r>
            <a:endParaRPr kumimoji="1" lang="zh-CN" altLang="en-US" dirty="0"/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8851FC90-FBD1-17A3-0F01-ABC97BC4F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91" y="1091130"/>
            <a:ext cx="5312040" cy="39840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EB6014-BE71-7D8E-5B61-58D7C65F2DA5}"/>
              </a:ext>
            </a:extLst>
          </p:cNvPr>
          <p:cNvSpPr txBox="1"/>
          <p:nvPr/>
        </p:nvSpPr>
        <p:spPr>
          <a:xfrm>
            <a:off x="7777823" y="5419945"/>
            <a:ext cx="231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D1 = 0.2</a:t>
            </a:r>
          </a:p>
          <a:p>
            <a:r>
              <a:rPr kumimoji="1" lang="en-US" altLang="zh-CN" dirty="0"/>
              <a:t>Omega = 1.58</a:t>
            </a:r>
          </a:p>
          <a:p>
            <a:r>
              <a:rPr kumimoji="1" lang="en-US" altLang="zh-CN" dirty="0"/>
              <a:t>Cost = 0.2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83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E436CB9-2899-8AED-D165-5A18F19D3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Fixed Point Region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758B32-4D1F-9118-4612-1B1581A19CC9}"/>
                  </a:ext>
                </a:extLst>
              </p:cNvPr>
              <p:cNvSpPr txBox="1"/>
              <p:nvPr/>
            </p:nvSpPr>
            <p:spPr>
              <a:xfrm>
                <a:off x="1685098" y="1144403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758B32-4D1F-9118-4612-1B1581A19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98" y="1144403"/>
                <a:ext cx="255993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0EB0F4ED-B615-96A1-009E-718D4822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5" y="1688768"/>
            <a:ext cx="4897302" cy="3744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8BC6FC-AE52-F41C-BD85-C7503482D66B}"/>
                  </a:ext>
                </a:extLst>
              </p:cNvPr>
              <p:cNvSpPr txBox="1"/>
              <p:nvPr/>
            </p:nvSpPr>
            <p:spPr>
              <a:xfrm>
                <a:off x="8331349" y="318573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b="0" dirty="0"/>
                  <a:t>.5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8BC6FC-AE52-F41C-BD85-C7503482D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349" y="318573"/>
                <a:ext cx="2559936" cy="369332"/>
              </a:xfrm>
              <a:prstGeom prst="rect">
                <a:avLst/>
              </a:prstGeom>
              <a:blipFill>
                <a:blip r:embed="rId4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859AF311-FE7A-4996-6B35-2BBAC3CD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62" y="721798"/>
            <a:ext cx="4278174" cy="3229677"/>
          </a:xfrm>
          <a:prstGeom prst="rect">
            <a:avLst/>
          </a:prstGeom>
        </p:spPr>
      </p:pic>
      <p:pic>
        <p:nvPicPr>
          <p:cNvPr id="13" name="图片 12" descr="图表, 条形图&#10;&#10;描述已自动生成">
            <a:extLst>
              <a:ext uri="{FF2B5EF4-FFF2-40B4-BE49-F238E27FC236}">
                <a16:creationId xmlns:a16="http://schemas.microsoft.com/office/drawing/2014/main" id="{2920ECF0-517E-C276-D365-F0D43FE78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51" y="3951475"/>
            <a:ext cx="3690227" cy="28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0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E436CB9-2899-8AED-D165-5A18F19D3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Fixed Point Region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758B32-4D1F-9118-4612-1B1581A19CC9}"/>
                  </a:ext>
                </a:extLst>
              </p:cNvPr>
              <p:cNvSpPr txBox="1"/>
              <p:nvPr/>
            </p:nvSpPr>
            <p:spPr>
              <a:xfrm>
                <a:off x="1406008" y="906464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D758B32-4D1F-9118-4612-1B1581A19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008" y="906464"/>
                <a:ext cx="255993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8BC6FC-AE52-F41C-BD85-C7503482D66B}"/>
                  </a:ext>
                </a:extLst>
              </p:cNvPr>
              <p:cNvSpPr txBox="1"/>
              <p:nvPr/>
            </p:nvSpPr>
            <p:spPr>
              <a:xfrm>
                <a:off x="8331349" y="318573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8BC6FC-AE52-F41C-BD85-C7503482D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349" y="318573"/>
                <a:ext cx="25599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C9706F0B-A83B-C660-2D65-F4B6A272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8" y="1275796"/>
            <a:ext cx="4155656" cy="3131584"/>
          </a:xfrm>
          <a:prstGeom prst="rect">
            <a:avLst/>
          </a:prstGeom>
        </p:spPr>
      </p:pic>
      <p:pic>
        <p:nvPicPr>
          <p:cNvPr id="8" name="图片 7" descr="图表, 条形图&#10;&#10;描述已自动生成">
            <a:extLst>
              <a:ext uri="{FF2B5EF4-FFF2-40B4-BE49-F238E27FC236}">
                <a16:creationId xmlns:a16="http://schemas.microsoft.com/office/drawing/2014/main" id="{FB7CCE91-0E2B-D146-03C5-CA3D4BFC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8" y="4390396"/>
            <a:ext cx="4155657" cy="3122279"/>
          </a:xfrm>
          <a:prstGeom prst="rect">
            <a:avLst/>
          </a:prstGeom>
        </p:spPr>
      </p:pic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0B81A608-0D12-9EE4-2484-C4539A2A6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03" y="906464"/>
            <a:ext cx="3830858" cy="2927026"/>
          </a:xfrm>
          <a:prstGeom prst="rect">
            <a:avLst/>
          </a:prstGeom>
        </p:spPr>
      </p:pic>
      <p:pic>
        <p:nvPicPr>
          <p:cNvPr id="15" name="图片 14" descr="图表, 条形图, 直方图&#10;&#10;描述已自动生成">
            <a:extLst>
              <a:ext uri="{FF2B5EF4-FFF2-40B4-BE49-F238E27FC236}">
                <a16:creationId xmlns:a16="http://schemas.microsoft.com/office/drawing/2014/main" id="{8FA39823-CB0A-6010-5A25-962E38FB4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03" y="3833489"/>
            <a:ext cx="3830858" cy="28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C9D054-C500-BBED-93DC-E260E7294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Coupled Mode Theory (CMT)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8E5B83-F1AB-1474-3A15-3EF5843E950E}"/>
                  </a:ext>
                </a:extLst>
              </p:cNvPr>
              <p:cNvSpPr txBox="1"/>
              <p:nvPr/>
            </p:nvSpPr>
            <p:spPr>
              <a:xfrm>
                <a:off x="730994" y="2490951"/>
                <a:ext cx="7208520" cy="720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8E5B83-F1AB-1474-3A15-3EF5843E9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" y="2490951"/>
                <a:ext cx="7208520" cy="720005"/>
              </a:xfrm>
              <a:prstGeom prst="rect">
                <a:avLst/>
              </a:prstGeom>
              <a:blipFill>
                <a:blip r:embed="rId2"/>
                <a:stretch>
                  <a:fillRect l="-1354" b="-14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DBCB5-F421-2022-F17E-9482D871D8F9}"/>
                  </a:ext>
                </a:extLst>
              </p:cNvPr>
              <p:cNvSpPr txBox="1"/>
              <p:nvPr/>
            </p:nvSpPr>
            <p:spPr>
              <a:xfrm>
                <a:off x="730994" y="3569314"/>
                <a:ext cx="8444537" cy="2246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altLang="zh-CN" sz="2400"/>
                  <a:t>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DBCB5-F421-2022-F17E-9482D871D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" y="3569314"/>
                <a:ext cx="8444537" cy="2246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873369-CC0A-4638-C8FD-7D52D5590143}"/>
                  </a:ext>
                </a:extLst>
              </p:cNvPr>
              <p:cNvSpPr txBox="1"/>
              <p:nvPr/>
            </p:nvSpPr>
            <p:spPr>
              <a:xfrm>
                <a:off x="730994" y="1255124"/>
                <a:ext cx="9692640" cy="91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873369-CC0A-4638-C8FD-7D52D559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" y="1255124"/>
                <a:ext cx="9692640" cy="914225"/>
              </a:xfrm>
              <a:prstGeom prst="rect">
                <a:avLst/>
              </a:prstGeom>
              <a:blipFill>
                <a:blip r:embed="rId4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036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A7C7E8-A68C-A6E9-7ECA-B03DEC37E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Limit Cycle Region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786746-671F-FB6F-412F-BBEC65B7C076}"/>
                  </a:ext>
                </a:extLst>
              </p:cNvPr>
              <p:cNvSpPr txBox="1"/>
              <p:nvPr/>
            </p:nvSpPr>
            <p:spPr>
              <a:xfrm>
                <a:off x="1384743" y="1477925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786746-671F-FB6F-412F-BBEC65B7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43" y="1477925"/>
                <a:ext cx="255993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109FCC1B-82A4-A8EC-70DC-644449C4B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" y="2609813"/>
            <a:ext cx="4539364" cy="3410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2F4F7A-EEA7-0F8C-55ED-A16A1ECC1367}"/>
                  </a:ext>
                </a:extLst>
              </p:cNvPr>
              <p:cNvSpPr txBox="1"/>
              <p:nvPr/>
            </p:nvSpPr>
            <p:spPr>
              <a:xfrm>
                <a:off x="7406315" y="320490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b="0" dirty="0"/>
                  <a:t>.1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2F4F7A-EEA7-0F8C-55ED-A16A1ECC1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315" y="320490"/>
                <a:ext cx="2559936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 descr="图表, 直方图&#10;&#10;描述已自动生成">
            <a:extLst>
              <a:ext uri="{FF2B5EF4-FFF2-40B4-BE49-F238E27FC236}">
                <a16:creationId xmlns:a16="http://schemas.microsoft.com/office/drawing/2014/main" id="{B17FCF03-C5E7-884E-5B61-E900EAC4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22" y="689822"/>
            <a:ext cx="4515233" cy="3410613"/>
          </a:xfrm>
          <a:prstGeom prst="rect">
            <a:avLst/>
          </a:prstGeom>
        </p:spPr>
      </p:pic>
      <p:pic>
        <p:nvPicPr>
          <p:cNvPr id="17" name="图片 16" descr="图片包含 图表&#10;&#10;描述已自动生成">
            <a:extLst>
              <a:ext uri="{FF2B5EF4-FFF2-40B4-BE49-F238E27FC236}">
                <a16:creationId xmlns:a16="http://schemas.microsoft.com/office/drawing/2014/main" id="{B71EAFDF-9162-0214-C395-9F0F8493A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22" y="4100435"/>
            <a:ext cx="4474917" cy="34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8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A7C7E8-A68C-A6E9-7ECA-B03DEC37E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Limit Cycle Region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786746-671F-FB6F-412F-BBEC65B7C076}"/>
                  </a:ext>
                </a:extLst>
              </p:cNvPr>
              <p:cNvSpPr txBox="1"/>
              <p:nvPr/>
            </p:nvSpPr>
            <p:spPr>
              <a:xfrm>
                <a:off x="2107757" y="1481139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b="0" dirty="0"/>
                  <a:t>.4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786746-671F-FB6F-412F-BBEC65B7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57" y="1481139"/>
                <a:ext cx="2559936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2F4F7A-EEA7-0F8C-55ED-A16A1ECC1367}"/>
                  </a:ext>
                </a:extLst>
              </p:cNvPr>
              <p:cNvSpPr txBox="1"/>
              <p:nvPr/>
            </p:nvSpPr>
            <p:spPr>
              <a:xfrm>
                <a:off x="8714120" y="318573"/>
                <a:ext cx="255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b="0" dirty="0"/>
                  <a:t>.5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2F4F7A-EEA7-0F8C-55ED-A16A1ECC1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20" y="318573"/>
                <a:ext cx="2559936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表, 直方图&#10;&#10;描述已自动生成">
            <a:extLst>
              <a:ext uri="{FF2B5EF4-FFF2-40B4-BE49-F238E27FC236}">
                <a16:creationId xmlns:a16="http://schemas.microsoft.com/office/drawing/2014/main" id="{C6D51376-6B77-0158-FC39-869068013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" y="834238"/>
            <a:ext cx="8950891" cy="6765395"/>
          </a:xfrm>
          <a:prstGeom prst="rect">
            <a:avLst/>
          </a:prstGeom>
        </p:spPr>
      </p:pic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0E4D0492-4C3D-396A-1B8A-963C9A2CA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29" y="5524319"/>
            <a:ext cx="1872231" cy="1410909"/>
          </a:xfrm>
          <a:prstGeom prst="rect">
            <a:avLst/>
          </a:prstGeom>
        </p:spPr>
      </p:pic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315BAABD-5393-B23F-5250-FE8AC73C6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28" y="1324869"/>
            <a:ext cx="3646819" cy="2748139"/>
          </a:xfrm>
          <a:prstGeom prst="rect">
            <a:avLst/>
          </a:prstGeom>
        </p:spPr>
      </p:pic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66748822-5056-8E30-78DE-5710BF528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29" y="4073008"/>
            <a:ext cx="3646818" cy="2741626"/>
          </a:xfrm>
          <a:prstGeom prst="rect">
            <a:avLst/>
          </a:prstGeom>
        </p:spPr>
      </p:pic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871FC900-D12A-B8AB-BA27-417814250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50" y="898008"/>
            <a:ext cx="5473700" cy="3175000"/>
          </a:xfrm>
          <a:prstGeom prst="rect">
            <a:avLst/>
          </a:prstGeom>
        </p:spPr>
      </p:pic>
      <p:pic>
        <p:nvPicPr>
          <p:cNvPr id="19" name="图片 18" descr="图表, 直方图&#10;&#10;描述已自动生成">
            <a:extLst>
              <a:ext uri="{FF2B5EF4-FFF2-40B4-BE49-F238E27FC236}">
                <a16:creationId xmlns:a16="http://schemas.microsoft.com/office/drawing/2014/main" id="{345BE64E-F1F8-CD1F-A766-0D03760724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2" y="77866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5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F52C18-E948-22FF-35A5-717D83A6D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表, 直方图&#10;&#10;描述已自动生成">
            <a:extLst>
              <a:ext uri="{FF2B5EF4-FFF2-40B4-BE49-F238E27FC236}">
                <a16:creationId xmlns:a16="http://schemas.microsoft.com/office/drawing/2014/main" id="{0311D388-286E-2C63-B0F7-D3D9877A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07" y="1395197"/>
            <a:ext cx="6080585" cy="4621245"/>
          </a:xfrm>
        </p:spPr>
      </p:pic>
    </p:spTree>
    <p:extLst>
      <p:ext uri="{BB962C8B-B14F-4D97-AF65-F5344CB8AC3E}">
        <p14:creationId xmlns:p14="http://schemas.microsoft.com/office/powerpoint/2010/main" val="165482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46AA28-8430-17C1-4921-A868A61361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A584DA27-6C0E-6B1D-1184-610771991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8" y="1045003"/>
            <a:ext cx="4505694" cy="3011701"/>
          </a:xfr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CF28F215-1C2A-BC74-DB17-B8867401E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60" y="4056704"/>
            <a:ext cx="4739685" cy="3013145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25B6577-637B-D849-E01B-35980BDD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58" y="848019"/>
            <a:ext cx="4739685" cy="31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4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39EB0B5-99FA-0B22-F662-CE7056539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977" y="284680"/>
            <a:ext cx="11360150" cy="806450"/>
          </a:xfrm>
        </p:spPr>
        <p:txBody>
          <a:bodyPr/>
          <a:lstStyle/>
          <a:p>
            <a:r>
              <a:rPr lang="en-US" altLang="zh-CN"/>
              <a:t>Nonlinear </a:t>
            </a:r>
            <a:r>
              <a:rPr lang="en-US" altLang="zh-CN" err="1"/>
              <a:t>Supermodes</a:t>
            </a:r>
            <a:r>
              <a:rPr lang="en-US" altLang="zh-CN"/>
              <a:t> (NS)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1EE268-F8B3-0ABF-748F-592A92482A2F}"/>
                  </a:ext>
                </a:extLst>
              </p:cNvPr>
              <p:cNvSpPr txBox="1"/>
              <p:nvPr/>
            </p:nvSpPr>
            <p:spPr>
              <a:xfrm>
                <a:off x="945931" y="1324688"/>
                <a:ext cx="919445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𝑖𝑤𝑡</m:t>
                        </m:r>
                      </m:sup>
                    </m:sSup>
                  </m:oMath>
                </a14:m>
                <a:r>
                  <a:rPr lang="en-US" altLang="zh-CN" sz="2400"/>
                  <a:t> </a:t>
                </a:r>
                <a:endParaRPr lang="zh-CN" altLang="en-US" sz="2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1EE268-F8B3-0ABF-748F-592A92482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31" y="1324688"/>
                <a:ext cx="9194450" cy="473591"/>
              </a:xfrm>
              <a:prstGeom prst="rect">
                <a:avLst/>
              </a:prstGeom>
              <a:blipFill>
                <a:blip r:embed="rId3"/>
                <a:stretch>
                  <a:fillRect l="-995"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5AF60D-9EDD-452A-F8DD-30E8719C3003}"/>
                  </a:ext>
                </a:extLst>
              </p:cNvPr>
              <p:cNvSpPr txBox="1"/>
              <p:nvPr/>
            </p:nvSpPr>
            <p:spPr>
              <a:xfrm>
                <a:off x="4385009" y="1117337"/>
                <a:ext cx="9692640" cy="91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5AF60D-9EDD-452A-F8DD-30E8719C3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009" y="1117337"/>
                <a:ext cx="9692640" cy="914225"/>
              </a:xfrm>
              <a:prstGeom prst="rect">
                <a:avLst/>
              </a:prstGeom>
              <a:blipFill>
                <a:blip r:embed="rId4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E64CBD-0610-40CD-38D8-EB44F43BDCCB}"/>
                  </a:ext>
                </a:extLst>
              </p:cNvPr>
              <p:cNvSpPr txBox="1"/>
              <p:nvPr/>
            </p:nvSpPr>
            <p:spPr>
              <a:xfrm>
                <a:off x="945931" y="2878669"/>
                <a:ext cx="6092178" cy="945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sgn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E64CBD-0610-40CD-38D8-EB44F43BD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31" y="2878669"/>
                <a:ext cx="6092178" cy="945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27F75CC-4203-4529-189C-4DAFAC44E6BD}"/>
              </a:ext>
            </a:extLst>
          </p:cNvPr>
          <p:cNvSpPr txBox="1"/>
          <p:nvPr/>
        </p:nvSpPr>
        <p:spPr>
          <a:xfrm>
            <a:off x="945931" y="2230541"/>
            <a:ext cx="590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The eigenmodes correspond to</a:t>
            </a: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4DE63C7-F609-0A80-572A-977851062865}"/>
                  </a:ext>
                </a:extLst>
              </p:cNvPr>
              <p:cNvSpPr txBox="1"/>
              <p:nvPr/>
            </p:nvSpPr>
            <p:spPr>
              <a:xfrm>
                <a:off x="7183592" y="2947833"/>
                <a:ext cx="4244077" cy="649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/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r>
                  <a:rPr lang="en-US" altLang="zh-CN" sz="2400"/>
                  <a:t> </a:t>
                </a:r>
                <a:endParaRPr lang="zh-CN" altLang="en-US" sz="24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4DE63C7-F609-0A80-572A-97785106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92" y="2947833"/>
                <a:ext cx="4244077" cy="649345"/>
              </a:xfrm>
              <a:prstGeom prst="rect">
                <a:avLst/>
              </a:prstGeom>
              <a:blipFill>
                <a:blip r:embed="rId6"/>
                <a:stretch>
                  <a:fillRect l="-2152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88B2E8D9-D3EE-C8CC-1D3A-506C605084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6622"/>
          <a:stretch/>
        </p:blipFill>
        <p:spPr>
          <a:xfrm>
            <a:off x="4030726" y="3840422"/>
            <a:ext cx="4901519" cy="30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5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1A7BF6-EFF8-2E9A-C018-229CB31D1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Substituting Nonlinearities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BAFEF6-D10A-66F3-7B7D-0F836F4B52E4}"/>
                  </a:ext>
                </a:extLst>
              </p:cNvPr>
              <p:cNvSpPr txBox="1"/>
              <p:nvPr/>
            </p:nvSpPr>
            <p:spPr>
              <a:xfrm>
                <a:off x="945931" y="1324688"/>
                <a:ext cx="9194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BAFEF6-D10A-66F3-7B7D-0F836F4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31" y="1324688"/>
                <a:ext cx="9194450" cy="461665"/>
              </a:xfrm>
              <a:prstGeom prst="rect">
                <a:avLst/>
              </a:prstGeom>
              <a:blipFill>
                <a:blip r:embed="rId2"/>
                <a:stretch>
                  <a:fillRect l="-99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3FC2E1-CA83-2498-C2A0-2ADC3CD05D3A}"/>
                  </a:ext>
                </a:extLst>
              </p:cNvPr>
              <p:cNvSpPr txBox="1"/>
              <p:nvPr/>
            </p:nvSpPr>
            <p:spPr>
              <a:xfrm>
                <a:off x="945931" y="2245009"/>
                <a:ext cx="8822384" cy="63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/>
                  <a:t>Solving for the fixed points,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/>
                  <a:t>,</a:t>
                </a:r>
                <a:endParaRPr lang="zh-CN" altLang="en-US" sz="240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3FC2E1-CA83-2498-C2A0-2ADC3CD0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31" y="2245009"/>
                <a:ext cx="8822384" cy="631520"/>
              </a:xfrm>
              <a:prstGeom prst="rect">
                <a:avLst/>
              </a:prstGeom>
              <a:blipFill>
                <a:blip r:embed="rId3"/>
                <a:stretch>
                  <a:fillRect l="-103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5099BE-9128-FF47-ED47-867DFE374E46}"/>
                  </a:ext>
                </a:extLst>
              </p:cNvPr>
              <p:cNvSpPr txBox="1"/>
              <p:nvPr/>
            </p:nvSpPr>
            <p:spPr>
              <a:xfrm>
                <a:off x="831850" y="3335185"/>
                <a:ext cx="10730218" cy="1886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sgn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5099BE-9128-FF47-ED47-867DFE374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3335185"/>
                <a:ext cx="10730218" cy="1886542"/>
              </a:xfrm>
              <a:prstGeom prst="rect">
                <a:avLst/>
              </a:prstGeom>
              <a:blipFill>
                <a:blip r:embed="rId4"/>
                <a:stretch>
                  <a:fillRect r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EDB39E0-CA4A-04AC-F83F-B440D64B48D1}"/>
              </a:ext>
            </a:extLst>
          </p:cNvPr>
          <p:cNvSpPr txBox="1"/>
          <p:nvPr/>
        </p:nvSpPr>
        <p:spPr>
          <a:xfrm>
            <a:off x="868521" y="5680383"/>
            <a:ext cx="927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The stability of the </a:t>
            </a:r>
            <a:r>
              <a:rPr lang="en-US" altLang="zh-CN" sz="2400" err="1"/>
              <a:t>supermodes</a:t>
            </a:r>
            <a:r>
              <a:rPr lang="en-US" altLang="zh-CN" sz="2400"/>
              <a:t> are determined by evaluating the eigenvalues of Jacobian matrix at the fixed points.</a:t>
            </a:r>
            <a:endParaRPr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F9D384-E897-58E7-F273-FC7DE8029307}"/>
              </a:ext>
            </a:extLst>
          </p:cNvPr>
          <p:cNvSpPr/>
          <p:nvPr/>
        </p:nvSpPr>
        <p:spPr>
          <a:xfrm>
            <a:off x="945931" y="1232899"/>
            <a:ext cx="5150069" cy="6315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3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E5400BA8-F3E1-5C15-A386-5A286FDAC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36247" r="16001" b="35283"/>
          <a:stretch/>
        </p:blipFill>
        <p:spPr>
          <a:xfrm>
            <a:off x="372067" y="1133667"/>
            <a:ext cx="10670146" cy="30124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B2399C-B346-45B8-128E-428601BF249C}"/>
              </a:ext>
            </a:extLst>
          </p:cNvPr>
          <p:cNvSpPr/>
          <p:nvPr/>
        </p:nvSpPr>
        <p:spPr>
          <a:xfrm>
            <a:off x="4770678" y="771576"/>
            <a:ext cx="1872924" cy="513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DDE538-22F9-4304-2E3D-3742E9D0B533}"/>
              </a:ext>
            </a:extLst>
          </p:cNvPr>
          <p:cNvSpPr txBox="1"/>
          <p:nvPr/>
        </p:nvSpPr>
        <p:spPr>
          <a:xfrm>
            <a:off x="4061219" y="917790"/>
            <a:ext cx="406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Dynamical State Classification</a:t>
            </a:r>
            <a:endParaRPr lang="zh-CN" altLang="en-US" b="1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05E7386-0F5F-7B8B-2B64-264C4210A425}"/>
              </a:ext>
            </a:extLst>
          </p:cNvPr>
          <p:cNvCxnSpPr>
            <a:cxnSpLocks/>
          </p:cNvCxnSpPr>
          <p:nvPr/>
        </p:nvCxnSpPr>
        <p:spPr>
          <a:xfrm>
            <a:off x="7100832" y="2886966"/>
            <a:ext cx="37206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9733396-8F5C-73BB-33EA-D49718087A36}"/>
              </a:ext>
            </a:extLst>
          </p:cNvPr>
          <p:cNvSpPr/>
          <p:nvPr/>
        </p:nvSpPr>
        <p:spPr>
          <a:xfrm>
            <a:off x="4723392" y="1834554"/>
            <a:ext cx="6098102" cy="433676"/>
          </a:xfrm>
          <a:custGeom>
            <a:avLst/>
            <a:gdLst>
              <a:gd name="connsiteX0" fmla="*/ 0 w 6098102"/>
              <a:gd name="connsiteY0" fmla="*/ 0 h 433676"/>
              <a:gd name="connsiteX1" fmla="*/ 290085 w 6098102"/>
              <a:gd name="connsiteY1" fmla="*/ 75675 h 433676"/>
              <a:gd name="connsiteX2" fmla="*/ 536028 w 6098102"/>
              <a:gd name="connsiteY2" fmla="*/ 88287 h 433676"/>
              <a:gd name="connsiteX3" fmla="*/ 781970 w 6098102"/>
              <a:gd name="connsiteY3" fmla="*/ 138737 h 433676"/>
              <a:gd name="connsiteX4" fmla="*/ 1072055 w 6098102"/>
              <a:gd name="connsiteY4" fmla="*/ 163962 h 433676"/>
              <a:gd name="connsiteX5" fmla="*/ 1399978 w 6098102"/>
              <a:gd name="connsiteY5" fmla="*/ 208105 h 433676"/>
              <a:gd name="connsiteX6" fmla="*/ 1809881 w 6098102"/>
              <a:gd name="connsiteY6" fmla="*/ 258555 h 433676"/>
              <a:gd name="connsiteX7" fmla="*/ 2144110 w 6098102"/>
              <a:gd name="connsiteY7" fmla="*/ 277473 h 433676"/>
              <a:gd name="connsiteX8" fmla="*/ 2484645 w 6098102"/>
              <a:gd name="connsiteY8" fmla="*/ 302698 h 433676"/>
              <a:gd name="connsiteX9" fmla="*/ 2900855 w 6098102"/>
              <a:gd name="connsiteY9" fmla="*/ 327923 h 433676"/>
              <a:gd name="connsiteX10" fmla="*/ 3367514 w 6098102"/>
              <a:gd name="connsiteY10" fmla="*/ 327923 h 433676"/>
              <a:gd name="connsiteX11" fmla="*/ 3966604 w 6098102"/>
              <a:gd name="connsiteY11" fmla="*/ 365760 h 433676"/>
              <a:gd name="connsiteX12" fmla="*/ 4332364 w 6098102"/>
              <a:gd name="connsiteY12" fmla="*/ 378373 h 433676"/>
              <a:gd name="connsiteX13" fmla="*/ 4836861 w 6098102"/>
              <a:gd name="connsiteY13" fmla="*/ 397291 h 433676"/>
              <a:gd name="connsiteX14" fmla="*/ 5461175 w 6098102"/>
              <a:gd name="connsiteY14" fmla="*/ 403598 h 433676"/>
              <a:gd name="connsiteX15" fmla="*/ 5896303 w 6098102"/>
              <a:gd name="connsiteY15" fmla="*/ 428822 h 433676"/>
              <a:gd name="connsiteX16" fmla="*/ 6098102 w 6098102"/>
              <a:gd name="connsiteY16" fmla="*/ 428822 h 43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8102" h="433676">
                <a:moveTo>
                  <a:pt x="0" y="0"/>
                </a:moveTo>
                <a:cubicBezTo>
                  <a:pt x="100373" y="30480"/>
                  <a:pt x="200747" y="60961"/>
                  <a:pt x="290085" y="75675"/>
                </a:cubicBezTo>
                <a:cubicBezTo>
                  <a:pt x="379423" y="90389"/>
                  <a:pt x="454047" y="77777"/>
                  <a:pt x="536028" y="88287"/>
                </a:cubicBezTo>
                <a:cubicBezTo>
                  <a:pt x="618009" y="98797"/>
                  <a:pt x="692632" y="126125"/>
                  <a:pt x="781970" y="138737"/>
                </a:cubicBezTo>
                <a:cubicBezTo>
                  <a:pt x="871308" y="151350"/>
                  <a:pt x="969054" y="152401"/>
                  <a:pt x="1072055" y="163962"/>
                </a:cubicBezTo>
                <a:cubicBezTo>
                  <a:pt x="1175056" y="175523"/>
                  <a:pt x="1399978" y="208105"/>
                  <a:pt x="1399978" y="208105"/>
                </a:cubicBezTo>
                <a:cubicBezTo>
                  <a:pt x="1522949" y="223870"/>
                  <a:pt x="1685859" y="246994"/>
                  <a:pt x="1809881" y="258555"/>
                </a:cubicBezTo>
                <a:cubicBezTo>
                  <a:pt x="1933903" y="270116"/>
                  <a:pt x="2144110" y="277473"/>
                  <a:pt x="2144110" y="277473"/>
                </a:cubicBezTo>
                <a:lnTo>
                  <a:pt x="2484645" y="302698"/>
                </a:lnTo>
                <a:lnTo>
                  <a:pt x="2900855" y="327923"/>
                </a:lnTo>
                <a:cubicBezTo>
                  <a:pt x="3048000" y="332127"/>
                  <a:pt x="3189889" y="321617"/>
                  <a:pt x="3367514" y="327923"/>
                </a:cubicBezTo>
                <a:cubicBezTo>
                  <a:pt x="3545139" y="334229"/>
                  <a:pt x="3805796" y="357352"/>
                  <a:pt x="3966604" y="365760"/>
                </a:cubicBezTo>
                <a:cubicBezTo>
                  <a:pt x="4127412" y="374168"/>
                  <a:pt x="4332364" y="378373"/>
                  <a:pt x="4332364" y="378373"/>
                </a:cubicBezTo>
                <a:lnTo>
                  <a:pt x="4836861" y="397291"/>
                </a:lnTo>
                <a:cubicBezTo>
                  <a:pt x="5024996" y="401495"/>
                  <a:pt x="5284601" y="398343"/>
                  <a:pt x="5461175" y="403598"/>
                </a:cubicBezTo>
                <a:cubicBezTo>
                  <a:pt x="5637749" y="408853"/>
                  <a:pt x="5790149" y="424618"/>
                  <a:pt x="5896303" y="428822"/>
                </a:cubicBezTo>
                <a:cubicBezTo>
                  <a:pt x="6002457" y="433026"/>
                  <a:pt x="6059214" y="437230"/>
                  <a:pt x="6098102" y="428822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A33ED80-50F4-91EA-E08D-B0C42ABF1F81}"/>
              </a:ext>
            </a:extLst>
          </p:cNvPr>
          <p:cNvCxnSpPr>
            <a:cxnSpLocks/>
          </p:cNvCxnSpPr>
          <p:nvPr/>
        </p:nvCxnSpPr>
        <p:spPr>
          <a:xfrm>
            <a:off x="7100832" y="2886966"/>
            <a:ext cx="0" cy="51622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2071795-6281-5774-0E03-C660A53D68FE}"/>
              </a:ext>
            </a:extLst>
          </p:cNvPr>
          <p:cNvSpPr txBox="1"/>
          <p:nvPr/>
        </p:nvSpPr>
        <p:spPr>
          <a:xfrm>
            <a:off x="9676084" y="2916034"/>
            <a:ext cx="157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I</a:t>
            </a:r>
            <a:endParaRPr lang="zh-CN" altLang="en-US" sz="24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EA7BD9-A3EE-BE80-9C0B-2C9C791CE255}"/>
              </a:ext>
            </a:extLst>
          </p:cNvPr>
          <p:cNvSpPr txBox="1"/>
          <p:nvPr/>
        </p:nvSpPr>
        <p:spPr>
          <a:xfrm>
            <a:off x="9676084" y="2334677"/>
            <a:ext cx="157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II</a:t>
            </a:r>
            <a:endParaRPr lang="zh-CN" altLang="en-US" sz="2800" b="1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001B7D1-A847-3EF4-B363-9FEB18118297}"/>
              </a:ext>
            </a:extLst>
          </p:cNvPr>
          <p:cNvCxnSpPr>
            <a:cxnSpLocks/>
          </p:cNvCxnSpPr>
          <p:nvPr/>
        </p:nvCxnSpPr>
        <p:spPr>
          <a:xfrm>
            <a:off x="4723391" y="1865488"/>
            <a:ext cx="6091754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A37B931-32FB-98B6-EE60-CCA3F5A8C623}"/>
              </a:ext>
            </a:extLst>
          </p:cNvPr>
          <p:cNvSpPr txBox="1"/>
          <p:nvPr/>
        </p:nvSpPr>
        <p:spPr>
          <a:xfrm>
            <a:off x="9471924" y="1813860"/>
            <a:ext cx="157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III, IV</a:t>
            </a:r>
            <a:endParaRPr lang="zh-CN" altLang="en-US" sz="2400" b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B61987-8619-D076-E5AB-211B5394FC01}"/>
              </a:ext>
            </a:extLst>
          </p:cNvPr>
          <p:cNvSpPr txBox="1"/>
          <p:nvPr/>
        </p:nvSpPr>
        <p:spPr>
          <a:xfrm>
            <a:off x="9676084" y="1383975"/>
            <a:ext cx="157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BB9056-FADD-3FB1-B4CC-49E56D055EB5}"/>
              </a:ext>
            </a:extLst>
          </p:cNvPr>
          <p:cNvCxnSpPr/>
          <p:nvPr/>
        </p:nvCxnSpPr>
        <p:spPr>
          <a:xfrm>
            <a:off x="4729656" y="1849719"/>
            <a:ext cx="2377440" cy="994044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BCE65B-57CC-2D71-0AF0-E9D1BF49F290}"/>
                  </a:ext>
                </a:extLst>
              </p:cNvPr>
              <p:cNvSpPr txBox="1"/>
              <p:nvPr/>
            </p:nvSpPr>
            <p:spPr>
              <a:xfrm>
                <a:off x="655888" y="189708"/>
                <a:ext cx="59877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/>
                  <a:t>Fixing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=(−0.5, 1)</m:t>
                    </m:r>
                  </m:oMath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BCE65B-57CC-2D71-0AF0-E9D1BF49F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88" y="189708"/>
                <a:ext cx="5987714" cy="461665"/>
              </a:xfrm>
              <a:prstGeom prst="rect">
                <a:avLst/>
              </a:prstGeom>
              <a:blipFill>
                <a:blip r:embed="rId4"/>
                <a:stretch>
                  <a:fillRect l="-16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C731F564-D6DB-7D62-83F1-642EDCD86D48}"/>
              </a:ext>
            </a:extLst>
          </p:cNvPr>
          <p:cNvSpPr/>
          <p:nvPr/>
        </p:nvSpPr>
        <p:spPr>
          <a:xfrm>
            <a:off x="107203" y="769729"/>
            <a:ext cx="11792607" cy="61244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9B37333-3050-F60F-41A7-1A963400F24C}"/>
              </a:ext>
            </a:extLst>
          </p:cNvPr>
          <p:cNvSpPr txBox="1"/>
          <p:nvPr/>
        </p:nvSpPr>
        <p:spPr>
          <a:xfrm>
            <a:off x="325820" y="788701"/>
            <a:ext cx="1046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a.</a:t>
            </a:r>
            <a:endParaRPr lang="zh-CN" altLang="en-US" sz="2400" b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7BE516-2895-A133-C617-7A94CD27FB2E}"/>
              </a:ext>
            </a:extLst>
          </p:cNvPr>
          <p:cNvSpPr txBox="1"/>
          <p:nvPr/>
        </p:nvSpPr>
        <p:spPr>
          <a:xfrm>
            <a:off x="325820" y="3777091"/>
            <a:ext cx="1046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b.</a:t>
            </a:r>
            <a:endParaRPr lang="zh-CN" altLang="en-US" sz="2400" b="1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B94569-76A2-EC57-E462-77B106F689EE}"/>
              </a:ext>
            </a:extLst>
          </p:cNvPr>
          <p:cNvSpPr/>
          <p:nvPr/>
        </p:nvSpPr>
        <p:spPr>
          <a:xfrm>
            <a:off x="1021606" y="4181990"/>
            <a:ext cx="9793540" cy="24554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8E1DF6B-33F4-51F6-B873-108FA24207AE}"/>
              </a:ext>
            </a:extLst>
          </p:cNvPr>
          <p:cNvCxnSpPr>
            <a:cxnSpLocks/>
            <a:stCxn id="26" idx="0"/>
            <a:endCxn id="26" idx="2"/>
          </p:cNvCxnSpPr>
          <p:nvPr/>
        </p:nvCxnSpPr>
        <p:spPr>
          <a:xfrm>
            <a:off x="5918376" y="4181990"/>
            <a:ext cx="0" cy="245540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D41C36A-4C9E-B310-35FE-C6A0658862EA}"/>
              </a:ext>
            </a:extLst>
          </p:cNvPr>
          <p:cNvCxnSpPr>
            <a:cxnSpLocks/>
          </p:cNvCxnSpPr>
          <p:nvPr/>
        </p:nvCxnSpPr>
        <p:spPr>
          <a:xfrm>
            <a:off x="3441088" y="4181990"/>
            <a:ext cx="0" cy="245540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8015E61-2857-F73D-6F19-20676743A7FF}"/>
              </a:ext>
            </a:extLst>
          </p:cNvPr>
          <p:cNvCxnSpPr>
            <a:cxnSpLocks/>
          </p:cNvCxnSpPr>
          <p:nvPr/>
        </p:nvCxnSpPr>
        <p:spPr>
          <a:xfrm>
            <a:off x="8448216" y="4181990"/>
            <a:ext cx="0" cy="245540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E6A9D0B-1CB2-1DCA-42C2-A54CEDF31682}"/>
              </a:ext>
            </a:extLst>
          </p:cNvPr>
          <p:cNvSpPr txBox="1"/>
          <p:nvPr/>
        </p:nvSpPr>
        <p:spPr>
          <a:xfrm>
            <a:off x="1016898" y="4187423"/>
            <a:ext cx="2228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I. Single OD </a:t>
            </a:r>
            <a:endParaRPr lang="zh-CN" altLang="en-US" sz="1600" b="1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7569754-4157-363A-AF19-9A2EEDE64083}"/>
              </a:ext>
            </a:extLst>
          </p:cNvPr>
          <p:cNvSpPr txBox="1"/>
          <p:nvPr/>
        </p:nvSpPr>
        <p:spPr>
          <a:xfrm>
            <a:off x="8448215" y="4176924"/>
            <a:ext cx="2272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IV. Single Limit Cycle</a:t>
            </a:r>
            <a:endParaRPr lang="zh-CN" altLang="en-US" sz="1600" b="1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217C67-B7AF-6541-01D4-47F78314E87B}"/>
              </a:ext>
            </a:extLst>
          </p:cNvPr>
          <p:cNvSpPr txBox="1"/>
          <p:nvPr/>
        </p:nvSpPr>
        <p:spPr>
          <a:xfrm>
            <a:off x="5918376" y="4187423"/>
            <a:ext cx="2228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III. Two Limit Cycle </a:t>
            </a:r>
            <a:endParaRPr lang="zh-CN" altLang="en-US" sz="1600" b="1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2DFF657-3561-6B6D-C4D6-7AE9196F38E7}"/>
              </a:ext>
            </a:extLst>
          </p:cNvPr>
          <p:cNvSpPr txBox="1"/>
          <p:nvPr/>
        </p:nvSpPr>
        <p:spPr>
          <a:xfrm>
            <a:off x="3441088" y="4191424"/>
            <a:ext cx="2228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II. Two AD </a:t>
            </a:r>
            <a:endParaRPr lang="zh-CN" altLang="en-US" sz="1600" b="1"/>
          </a:p>
        </p:txBody>
      </p:sp>
      <p:pic>
        <p:nvPicPr>
          <p:cNvPr id="34" name="图片 4" descr="图表, 折线图, 散点图&#10;&#10;已自动生成说明">
            <a:extLst>
              <a:ext uri="{FF2B5EF4-FFF2-40B4-BE49-F238E27FC236}">
                <a16:creationId xmlns:a16="http://schemas.microsoft.com/office/drawing/2014/main" id="{A37AE46A-B4E1-A393-1FA6-610771803D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6" t="7456" r="2106" b="1661"/>
          <a:stretch/>
        </p:blipFill>
        <p:spPr>
          <a:xfrm>
            <a:off x="1076265" y="4724485"/>
            <a:ext cx="2312272" cy="1638122"/>
          </a:xfrm>
          <a:prstGeom prst="rect">
            <a:avLst/>
          </a:prstGeom>
        </p:spPr>
      </p:pic>
      <p:pic>
        <p:nvPicPr>
          <p:cNvPr id="35" name="图片 5" descr="图表, 散点图&#10;&#10;已自动生成说明">
            <a:extLst>
              <a:ext uri="{FF2B5EF4-FFF2-40B4-BE49-F238E27FC236}">
                <a16:creationId xmlns:a16="http://schemas.microsoft.com/office/drawing/2014/main" id="{E6CE3847-C964-0DFC-B0D9-D2F7E1426A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69" t="7474" r="3641" b="-648"/>
          <a:stretch/>
        </p:blipFill>
        <p:spPr>
          <a:xfrm>
            <a:off x="3493640" y="4693551"/>
            <a:ext cx="2424731" cy="1836156"/>
          </a:xfrm>
          <a:prstGeom prst="rect">
            <a:avLst/>
          </a:prstGeom>
        </p:spPr>
      </p:pic>
      <p:pic>
        <p:nvPicPr>
          <p:cNvPr id="36" name="图片 6" descr="图表, 雷达图&#10;&#10;已自动生成说明">
            <a:extLst>
              <a:ext uri="{FF2B5EF4-FFF2-40B4-BE49-F238E27FC236}">
                <a16:creationId xmlns:a16="http://schemas.microsoft.com/office/drawing/2014/main" id="{E9D7A788-B078-A331-F699-B51A7039C1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646" r="4739"/>
          <a:stretch/>
        </p:blipFill>
        <p:spPr>
          <a:xfrm>
            <a:off x="5958021" y="4693551"/>
            <a:ext cx="2449107" cy="1722180"/>
          </a:xfrm>
          <a:prstGeom prst="rect">
            <a:avLst/>
          </a:prstGeom>
        </p:spPr>
      </p:pic>
      <p:pic>
        <p:nvPicPr>
          <p:cNvPr id="37" name="图片 36" descr="图表&#10;&#10;中度可信度描述已自动生成">
            <a:extLst>
              <a:ext uri="{FF2B5EF4-FFF2-40B4-BE49-F238E27FC236}">
                <a16:creationId xmlns:a16="http://schemas.microsoft.com/office/drawing/2014/main" id="{AE283945-FFDF-44F4-D568-01550B2B92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7633" r="6242"/>
          <a:stretch/>
        </p:blipFill>
        <p:spPr>
          <a:xfrm>
            <a:off x="8566331" y="4633781"/>
            <a:ext cx="2103772" cy="178233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A95EBE9D-0EC0-9081-63B3-533F16B14DC7}"/>
              </a:ext>
            </a:extLst>
          </p:cNvPr>
          <p:cNvSpPr/>
          <p:nvPr/>
        </p:nvSpPr>
        <p:spPr>
          <a:xfrm>
            <a:off x="2062130" y="6249451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99A004A-1F0B-9101-76D3-E291D48EC6D7}"/>
              </a:ext>
            </a:extLst>
          </p:cNvPr>
          <p:cNvSpPr/>
          <p:nvPr/>
        </p:nvSpPr>
        <p:spPr>
          <a:xfrm>
            <a:off x="1074159" y="5517036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E4C6557-B37B-0151-019A-F891EC4DE841}"/>
              </a:ext>
            </a:extLst>
          </p:cNvPr>
          <p:cNvSpPr/>
          <p:nvPr/>
        </p:nvSpPr>
        <p:spPr>
          <a:xfrm>
            <a:off x="2861970" y="6201743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D512EE-B222-84FB-19DD-FC3F7E091465}"/>
              </a:ext>
            </a:extLst>
          </p:cNvPr>
          <p:cNvSpPr/>
          <p:nvPr/>
        </p:nvSpPr>
        <p:spPr>
          <a:xfrm>
            <a:off x="4477409" y="6344044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2DCC27C-C987-B951-E88A-3D91F709EB1B}"/>
              </a:ext>
            </a:extLst>
          </p:cNvPr>
          <p:cNvSpPr/>
          <p:nvPr/>
        </p:nvSpPr>
        <p:spPr>
          <a:xfrm>
            <a:off x="5389707" y="6296336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1705CA5-BC35-970A-8686-1019948D3342}"/>
              </a:ext>
            </a:extLst>
          </p:cNvPr>
          <p:cNvSpPr/>
          <p:nvPr/>
        </p:nvSpPr>
        <p:spPr>
          <a:xfrm>
            <a:off x="3465303" y="5517036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78FBC29-5F98-60C2-BB2E-7B6B1871970B}"/>
              </a:ext>
            </a:extLst>
          </p:cNvPr>
          <p:cNvSpPr/>
          <p:nvPr/>
        </p:nvSpPr>
        <p:spPr>
          <a:xfrm>
            <a:off x="6884322" y="6249039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1E2C16E-4A45-8EA1-9DA7-A73A90E0C9EF}"/>
              </a:ext>
            </a:extLst>
          </p:cNvPr>
          <p:cNvSpPr/>
          <p:nvPr/>
        </p:nvSpPr>
        <p:spPr>
          <a:xfrm>
            <a:off x="7719845" y="6244186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0712DD1-DC8C-F22E-F471-0B58706E7AF8}"/>
              </a:ext>
            </a:extLst>
          </p:cNvPr>
          <p:cNvSpPr/>
          <p:nvPr/>
        </p:nvSpPr>
        <p:spPr>
          <a:xfrm>
            <a:off x="6003507" y="5404838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DB3965C-74F1-7474-13C5-59E180A6EF16}"/>
              </a:ext>
            </a:extLst>
          </p:cNvPr>
          <p:cNvSpPr/>
          <p:nvPr/>
        </p:nvSpPr>
        <p:spPr>
          <a:xfrm>
            <a:off x="9576261" y="6289428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D86720D-5312-C5F9-2A5B-E08ED439DFBE}"/>
              </a:ext>
            </a:extLst>
          </p:cNvPr>
          <p:cNvSpPr/>
          <p:nvPr/>
        </p:nvSpPr>
        <p:spPr>
          <a:xfrm>
            <a:off x="10344276" y="6184278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7546CD4-3C59-6EF6-7957-D7DE8C15DBB9}"/>
              </a:ext>
            </a:extLst>
          </p:cNvPr>
          <p:cNvSpPr/>
          <p:nvPr/>
        </p:nvSpPr>
        <p:spPr>
          <a:xfrm>
            <a:off x="8480901" y="5485714"/>
            <a:ext cx="114457" cy="6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32FFE3-1EB9-C1C6-9FDA-1F2F51D0D07F}"/>
              </a:ext>
            </a:extLst>
          </p:cNvPr>
          <p:cNvSpPr/>
          <p:nvPr/>
        </p:nvSpPr>
        <p:spPr>
          <a:xfrm>
            <a:off x="10294173" y="6217286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E305FAB-6E9D-5287-E8DB-3151AF74DC9F}"/>
                  </a:ext>
                </a:extLst>
              </p:cNvPr>
              <p:cNvSpPr txBox="1"/>
              <p:nvPr/>
            </p:nvSpPr>
            <p:spPr>
              <a:xfrm>
                <a:off x="1638535" y="6184278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E305FAB-6E9D-5287-E8DB-3151AF74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35" y="6184278"/>
                <a:ext cx="23003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29B2B49-E080-9694-3DC2-8F7005FE4ECC}"/>
                  </a:ext>
                </a:extLst>
              </p:cNvPr>
              <p:cNvSpPr txBox="1"/>
              <p:nvPr/>
            </p:nvSpPr>
            <p:spPr>
              <a:xfrm>
                <a:off x="2986429" y="6028162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29B2B49-E080-9694-3DC2-8F7005FE4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429" y="6028162"/>
                <a:ext cx="230037" cy="276999"/>
              </a:xfrm>
              <a:prstGeom prst="rect">
                <a:avLst/>
              </a:prstGeom>
              <a:blipFill>
                <a:blip r:embed="rId10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76B1C1A-FEE3-8269-3397-531C20211FE0}"/>
                  </a:ext>
                </a:extLst>
              </p:cNvPr>
              <p:cNvSpPr txBox="1"/>
              <p:nvPr/>
            </p:nvSpPr>
            <p:spPr>
              <a:xfrm>
                <a:off x="990601" y="5443185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76B1C1A-FEE3-8269-3397-531C20211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5443185"/>
                <a:ext cx="23003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B9B2F65-0FAD-72FF-027C-DE9541772854}"/>
                  </a:ext>
                </a:extLst>
              </p:cNvPr>
              <p:cNvSpPr txBox="1"/>
              <p:nvPr/>
            </p:nvSpPr>
            <p:spPr>
              <a:xfrm>
                <a:off x="4097271" y="6226309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B9B2F65-0FAD-72FF-027C-DE954177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71" y="6226309"/>
                <a:ext cx="23003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5CCFF05-280A-FE56-E304-6CCC0A25B977}"/>
                  </a:ext>
                </a:extLst>
              </p:cNvPr>
              <p:cNvSpPr txBox="1"/>
              <p:nvPr/>
            </p:nvSpPr>
            <p:spPr>
              <a:xfrm>
                <a:off x="6603031" y="6157835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5CCFF05-280A-FE56-E304-6CCC0A25B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031" y="6157835"/>
                <a:ext cx="23003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9C3B569-FF84-7A79-3001-7E52C40969FB}"/>
                  </a:ext>
                </a:extLst>
              </p:cNvPr>
              <p:cNvSpPr txBox="1"/>
              <p:nvPr/>
            </p:nvSpPr>
            <p:spPr>
              <a:xfrm>
                <a:off x="9166209" y="6184278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9C3B569-FF84-7A79-3001-7E52C409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209" y="6184278"/>
                <a:ext cx="230037" cy="276999"/>
              </a:xfrm>
              <a:prstGeom prst="rect">
                <a:avLst/>
              </a:prstGeom>
              <a:blipFill>
                <a:blip r:embed="rId9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90D1767-4CB0-3569-62B5-DCF0E220ECAA}"/>
                  </a:ext>
                </a:extLst>
              </p:cNvPr>
              <p:cNvSpPr txBox="1"/>
              <p:nvPr/>
            </p:nvSpPr>
            <p:spPr>
              <a:xfrm>
                <a:off x="5484681" y="6104911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90D1767-4CB0-3569-62B5-DCF0E220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681" y="6104911"/>
                <a:ext cx="230037" cy="276999"/>
              </a:xfrm>
              <a:prstGeom prst="rect">
                <a:avLst/>
              </a:prstGeom>
              <a:blipFill>
                <a:blip r:embed="rId12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8BDC483-3EFB-EA74-CDB9-DB474B3AC03F}"/>
                  </a:ext>
                </a:extLst>
              </p:cNvPr>
              <p:cNvSpPr txBox="1"/>
              <p:nvPr/>
            </p:nvSpPr>
            <p:spPr>
              <a:xfrm>
                <a:off x="7854215" y="6078492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8BDC483-3EFB-EA74-CDB9-DB474B3AC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215" y="6078492"/>
                <a:ext cx="230037" cy="276999"/>
              </a:xfrm>
              <a:prstGeom prst="rect">
                <a:avLst/>
              </a:prstGeom>
              <a:blipFill>
                <a:blip r:embed="rId1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3256FC3-21AC-E882-830B-D65A0CF8CC31}"/>
                  </a:ext>
                </a:extLst>
              </p:cNvPr>
              <p:cNvSpPr txBox="1"/>
              <p:nvPr/>
            </p:nvSpPr>
            <p:spPr>
              <a:xfrm>
                <a:off x="10350099" y="6078492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3256FC3-21AC-E882-830B-D65A0CF8C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099" y="6078492"/>
                <a:ext cx="230037" cy="276999"/>
              </a:xfrm>
              <a:prstGeom prst="rect">
                <a:avLst/>
              </a:prstGeom>
              <a:blipFill>
                <a:blip r:embed="rId1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7AB7A50-4B74-3712-1386-805FE7228025}"/>
                  </a:ext>
                </a:extLst>
              </p:cNvPr>
              <p:cNvSpPr txBox="1"/>
              <p:nvPr/>
            </p:nvSpPr>
            <p:spPr>
              <a:xfrm>
                <a:off x="3424453" y="5443185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7AB7A50-4B74-3712-1386-805FE7228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53" y="5443185"/>
                <a:ext cx="230037" cy="276999"/>
              </a:xfrm>
              <a:prstGeom prst="rect">
                <a:avLst/>
              </a:prstGeom>
              <a:blipFill>
                <a:blip r:embed="rId13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EE7C69F-EEBC-E068-C2C3-1B42482A0F88}"/>
                  </a:ext>
                </a:extLst>
              </p:cNvPr>
              <p:cNvSpPr txBox="1"/>
              <p:nvPr/>
            </p:nvSpPr>
            <p:spPr>
              <a:xfrm>
                <a:off x="5940380" y="5452134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EE7C69F-EEBC-E068-C2C3-1B42482A0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380" y="5452134"/>
                <a:ext cx="230037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19D37482-2642-ECED-84A8-EB8A080AD080}"/>
                  </a:ext>
                </a:extLst>
              </p:cNvPr>
              <p:cNvSpPr txBox="1"/>
              <p:nvPr/>
            </p:nvSpPr>
            <p:spPr>
              <a:xfrm>
                <a:off x="8383301" y="5400789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19D37482-2642-ECED-84A8-EB8A080A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301" y="5400789"/>
                <a:ext cx="230037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C6C92890-9387-B075-93D2-E21CD83295DB}"/>
              </a:ext>
            </a:extLst>
          </p:cNvPr>
          <p:cNvSpPr txBox="1"/>
          <p:nvPr/>
        </p:nvSpPr>
        <p:spPr>
          <a:xfrm>
            <a:off x="1787087" y="2044692"/>
            <a:ext cx="2798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Trivial/Unbounded Regions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072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25F9878-C538-8915-8B1F-3A9B7502B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Jacobian Eigenvalues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7CCA3D-C023-2664-FA64-3CB17A0E01A0}"/>
                  </a:ext>
                </a:extLst>
              </p:cNvPr>
              <p:cNvSpPr txBox="1"/>
              <p:nvPr/>
            </p:nvSpPr>
            <p:spPr>
              <a:xfrm>
                <a:off x="898073" y="1032011"/>
                <a:ext cx="78360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/>
                  <a:t>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=2.88</m:t>
                    </m:r>
                  </m:oMath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7CCA3D-C023-2664-FA64-3CB17A0E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73" y="1032011"/>
                <a:ext cx="7836023" cy="461665"/>
              </a:xfrm>
              <a:prstGeom prst="rect">
                <a:avLst/>
              </a:prstGeom>
              <a:blipFill>
                <a:blip r:embed="rId3"/>
                <a:stretch>
                  <a:fillRect l="-116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5" descr="图表, 折线图&#10;&#10;已自动生成说明">
            <a:extLst>
              <a:ext uri="{FF2B5EF4-FFF2-40B4-BE49-F238E27FC236}">
                <a16:creationId xmlns:a16="http://schemas.microsoft.com/office/drawing/2014/main" id="{9FFC6BB7-D002-81CB-614B-6E9D7628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3576" y="1779688"/>
            <a:ext cx="6789879" cy="5078312"/>
          </a:xfrm>
          <a:prstGeom prst="rect">
            <a:avLst/>
          </a:prstGeom>
        </p:spPr>
      </p:pic>
      <p:pic>
        <p:nvPicPr>
          <p:cNvPr id="6" name="图片 6" descr="图示&#10;&#10;已自动生成说明">
            <a:extLst>
              <a:ext uri="{FF2B5EF4-FFF2-40B4-BE49-F238E27FC236}">
                <a16:creationId xmlns:a16="http://schemas.microsoft.com/office/drawing/2014/main" id="{09C86DB2-AE1E-7972-A6C0-66A087282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26" y="1846731"/>
            <a:ext cx="6412636" cy="480947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A5F4956-2269-5DC8-42EF-5222F3F645A6}"/>
              </a:ext>
            </a:extLst>
          </p:cNvPr>
          <p:cNvCxnSpPr>
            <a:cxnSpLocks/>
          </p:cNvCxnSpPr>
          <p:nvPr/>
        </p:nvCxnSpPr>
        <p:spPr>
          <a:xfrm flipV="1">
            <a:off x="3710244" y="2145765"/>
            <a:ext cx="14400" cy="412560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154ECCF-2232-47EA-4AE2-C06CB07AFF9C}"/>
              </a:ext>
            </a:extLst>
          </p:cNvPr>
          <p:cNvCxnSpPr>
            <a:cxnSpLocks/>
          </p:cNvCxnSpPr>
          <p:nvPr/>
        </p:nvCxnSpPr>
        <p:spPr>
          <a:xfrm flipV="1">
            <a:off x="10118243" y="2217764"/>
            <a:ext cx="2400" cy="392160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39E389F-693B-95EC-D046-4E802F46C1D8}"/>
              </a:ext>
            </a:extLst>
          </p:cNvPr>
          <p:cNvSpPr/>
          <p:nvPr/>
        </p:nvSpPr>
        <p:spPr>
          <a:xfrm>
            <a:off x="3708007" y="2145764"/>
            <a:ext cx="375298" cy="41861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70CCF1-BC06-D444-317D-25C81F045033}"/>
              </a:ext>
            </a:extLst>
          </p:cNvPr>
          <p:cNvSpPr/>
          <p:nvPr/>
        </p:nvSpPr>
        <p:spPr>
          <a:xfrm>
            <a:off x="1010237" y="2145763"/>
            <a:ext cx="2707207" cy="418619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35484E-ECE7-0227-B3D6-D9FD57569D15}"/>
              </a:ext>
            </a:extLst>
          </p:cNvPr>
          <p:cNvSpPr/>
          <p:nvPr/>
        </p:nvSpPr>
        <p:spPr>
          <a:xfrm>
            <a:off x="10121203" y="2217764"/>
            <a:ext cx="315569" cy="39216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A904EE-534C-073B-2F9E-1126CF764362}"/>
              </a:ext>
            </a:extLst>
          </p:cNvPr>
          <p:cNvSpPr/>
          <p:nvPr/>
        </p:nvSpPr>
        <p:spPr>
          <a:xfrm>
            <a:off x="7504558" y="2217764"/>
            <a:ext cx="2623210" cy="39216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9B4D3-3B60-63C7-EF26-B4BBC3D87F7B}"/>
              </a:ext>
            </a:extLst>
          </p:cNvPr>
          <p:cNvSpPr/>
          <p:nvPr/>
        </p:nvSpPr>
        <p:spPr>
          <a:xfrm>
            <a:off x="4074987" y="2158373"/>
            <a:ext cx="375297" cy="4186191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35787B-97B3-5A90-CB95-182D9752ACE3}"/>
              </a:ext>
            </a:extLst>
          </p:cNvPr>
          <p:cNvSpPr/>
          <p:nvPr/>
        </p:nvSpPr>
        <p:spPr>
          <a:xfrm>
            <a:off x="10436772" y="2217764"/>
            <a:ext cx="340536" cy="392160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D28B9D-E784-2CAA-3C3E-0E7B6435D5D0}"/>
              </a:ext>
            </a:extLst>
          </p:cNvPr>
          <p:cNvSpPr/>
          <p:nvPr/>
        </p:nvSpPr>
        <p:spPr>
          <a:xfrm>
            <a:off x="569346" y="2145763"/>
            <a:ext cx="435933" cy="418619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C45A0E-AB06-BF74-C7EE-773151CDEC09}"/>
              </a:ext>
            </a:extLst>
          </p:cNvPr>
          <p:cNvSpPr/>
          <p:nvPr/>
        </p:nvSpPr>
        <p:spPr>
          <a:xfrm>
            <a:off x="7089366" y="2217764"/>
            <a:ext cx="406648" cy="392160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CEF6F3-1EC5-F5DB-205A-901C4BF9B373}"/>
              </a:ext>
            </a:extLst>
          </p:cNvPr>
          <p:cNvSpPr txBox="1"/>
          <p:nvPr/>
        </p:nvSpPr>
        <p:spPr>
          <a:xfrm>
            <a:off x="661138" y="3947731"/>
            <a:ext cx="15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8EAEAC-0ED2-6C0F-AA9F-586970629AC8}"/>
              </a:ext>
            </a:extLst>
          </p:cNvPr>
          <p:cNvSpPr txBox="1"/>
          <p:nvPr/>
        </p:nvSpPr>
        <p:spPr>
          <a:xfrm>
            <a:off x="2482107" y="3947730"/>
            <a:ext cx="51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II</a:t>
            </a:r>
            <a:endParaRPr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2955D0-507D-E84D-3EA6-7EEE5E98CAD0}"/>
              </a:ext>
            </a:extLst>
          </p:cNvPr>
          <p:cNvSpPr txBox="1"/>
          <p:nvPr/>
        </p:nvSpPr>
        <p:spPr>
          <a:xfrm>
            <a:off x="3678754" y="3947729"/>
            <a:ext cx="51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III</a:t>
            </a:r>
            <a:endParaRPr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A15E51-A047-4D2D-6207-A89B8D804F84}"/>
              </a:ext>
            </a:extLst>
          </p:cNvPr>
          <p:cNvSpPr txBox="1"/>
          <p:nvPr/>
        </p:nvSpPr>
        <p:spPr>
          <a:xfrm>
            <a:off x="4046840" y="3947728"/>
            <a:ext cx="51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IV</a:t>
            </a:r>
            <a:endParaRPr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05BBD1-B13A-3FEA-8BC6-E8F4E125B788}"/>
              </a:ext>
            </a:extLst>
          </p:cNvPr>
          <p:cNvSpPr txBox="1"/>
          <p:nvPr/>
        </p:nvSpPr>
        <p:spPr>
          <a:xfrm>
            <a:off x="7168536" y="3777235"/>
            <a:ext cx="15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</a:t>
            </a:r>
            <a:endParaRPr lang="zh-CN" altLang="en-US" sz="2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715FEB-2396-8B9E-71A0-58AAE7FD0D3A}"/>
              </a:ext>
            </a:extLst>
          </p:cNvPr>
          <p:cNvSpPr txBox="1"/>
          <p:nvPr/>
        </p:nvSpPr>
        <p:spPr>
          <a:xfrm>
            <a:off x="9175877" y="3777193"/>
            <a:ext cx="51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II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511AF7-EC92-2B40-1A4D-EB50D9455E97}"/>
              </a:ext>
            </a:extLst>
          </p:cNvPr>
          <p:cNvSpPr txBox="1"/>
          <p:nvPr/>
        </p:nvSpPr>
        <p:spPr>
          <a:xfrm>
            <a:off x="10041292" y="3789803"/>
            <a:ext cx="51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III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46429E-1E98-64FD-357E-928F6C07DAA2}"/>
              </a:ext>
            </a:extLst>
          </p:cNvPr>
          <p:cNvSpPr txBox="1"/>
          <p:nvPr/>
        </p:nvSpPr>
        <p:spPr>
          <a:xfrm>
            <a:off x="10374696" y="3789803"/>
            <a:ext cx="51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IV</a:t>
            </a:r>
            <a:endParaRPr lang="zh-CN" altLang="en-US" sz="24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F7C99ED-86BD-7091-942E-5078E261424C}"/>
              </a:ext>
            </a:extLst>
          </p:cNvPr>
          <p:cNvSpPr/>
          <p:nvPr/>
        </p:nvSpPr>
        <p:spPr>
          <a:xfrm>
            <a:off x="4453554" y="2145763"/>
            <a:ext cx="1376513" cy="416175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207E65-6650-F5C6-01ED-CD4722A269AB}"/>
              </a:ext>
            </a:extLst>
          </p:cNvPr>
          <p:cNvSpPr/>
          <p:nvPr/>
        </p:nvSpPr>
        <p:spPr>
          <a:xfrm>
            <a:off x="10777308" y="2217764"/>
            <a:ext cx="1271525" cy="3921600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1F90DC-FA88-853C-8269-5F89EA2C3A2D}"/>
              </a:ext>
            </a:extLst>
          </p:cNvPr>
          <p:cNvSpPr txBox="1"/>
          <p:nvPr/>
        </p:nvSpPr>
        <p:spPr>
          <a:xfrm>
            <a:off x="4438589" y="3947727"/>
            <a:ext cx="3872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Unbounded</a:t>
            </a:r>
            <a:endParaRPr lang="zh-CN" altLang="en-US" sz="20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3694BCD-814E-D701-170C-8D9A90F34154}"/>
              </a:ext>
            </a:extLst>
          </p:cNvPr>
          <p:cNvSpPr txBox="1"/>
          <p:nvPr/>
        </p:nvSpPr>
        <p:spPr>
          <a:xfrm>
            <a:off x="10685158" y="3810550"/>
            <a:ext cx="3872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Unbounded</a:t>
            </a:r>
            <a:endParaRPr lang="zh-CN" altLang="en-US" sz="2000" b="1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7DA97CE-6641-A3D5-69DB-F407B9568573}"/>
              </a:ext>
            </a:extLst>
          </p:cNvPr>
          <p:cNvCxnSpPr>
            <a:cxnSpLocks/>
          </p:cNvCxnSpPr>
          <p:nvPr/>
        </p:nvCxnSpPr>
        <p:spPr>
          <a:xfrm>
            <a:off x="569346" y="2572907"/>
            <a:ext cx="5260721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58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B1A270-88DE-0814-C1FA-226E4CCF9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Characteristic Frequencies</a:t>
            </a:r>
            <a:endParaRPr lang="zh-CN" altLang="en-US"/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5651D66F-3AC6-48FB-43A0-85C6383ED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5078" r="7413"/>
          <a:stretch/>
        </p:blipFill>
        <p:spPr>
          <a:xfrm>
            <a:off x="1525142" y="1091129"/>
            <a:ext cx="8551545" cy="488361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1860326-51C7-65FD-0E20-B7292F7DEBFA}"/>
              </a:ext>
            </a:extLst>
          </p:cNvPr>
          <p:cNvSpPr/>
          <p:nvPr/>
        </p:nvSpPr>
        <p:spPr>
          <a:xfrm>
            <a:off x="9440337" y="3532937"/>
            <a:ext cx="165610" cy="14321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2CB5348-E111-C145-2AC9-8C16008031F6}"/>
              </a:ext>
            </a:extLst>
          </p:cNvPr>
          <p:cNvGrpSpPr/>
          <p:nvPr/>
        </p:nvGrpSpPr>
        <p:grpSpPr>
          <a:xfrm>
            <a:off x="9972642" y="2202953"/>
            <a:ext cx="2332547" cy="1226047"/>
            <a:chOff x="9941750" y="1651802"/>
            <a:chExt cx="2332547" cy="1226047"/>
          </a:xfrm>
        </p:grpSpPr>
        <p:pic>
          <p:nvPicPr>
            <p:cNvPr id="33" name="图片 32" descr="图表, 直方图&#10;&#10;描述已自动生成">
              <a:extLst>
                <a:ext uri="{FF2B5EF4-FFF2-40B4-BE49-F238E27FC236}">
                  <a16:creationId xmlns:a16="http://schemas.microsoft.com/office/drawing/2014/main" id="{651ACCCE-3655-3F1E-D951-B2652CA0E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6" t="6982" r="9475" b="8340"/>
            <a:stretch/>
          </p:blipFill>
          <p:spPr>
            <a:xfrm>
              <a:off x="9941751" y="1654897"/>
              <a:ext cx="2332546" cy="1222952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1A4BE08-F0BD-F29A-3A77-4D86425B5D6F}"/>
                </a:ext>
              </a:extLst>
            </p:cNvPr>
            <p:cNvSpPr/>
            <p:nvPr/>
          </p:nvSpPr>
          <p:spPr>
            <a:xfrm>
              <a:off x="9941750" y="1651802"/>
              <a:ext cx="2332545" cy="122295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C7FE1AF-C855-DF36-C927-B1560AF19B81}"/>
              </a:ext>
            </a:extLst>
          </p:cNvPr>
          <p:cNvSpPr/>
          <p:nvPr/>
        </p:nvSpPr>
        <p:spPr>
          <a:xfrm>
            <a:off x="3862248" y="1213384"/>
            <a:ext cx="5152465" cy="414891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898343-70D1-8537-DE19-89E2CC7518F3}"/>
              </a:ext>
            </a:extLst>
          </p:cNvPr>
          <p:cNvGrpSpPr/>
          <p:nvPr/>
        </p:nvGrpSpPr>
        <p:grpSpPr>
          <a:xfrm>
            <a:off x="6091109" y="4100994"/>
            <a:ext cx="2809876" cy="1476054"/>
            <a:chOff x="2667000" y="4934272"/>
            <a:chExt cx="2809876" cy="1476054"/>
          </a:xfrm>
        </p:grpSpPr>
        <p:pic>
          <p:nvPicPr>
            <p:cNvPr id="9" name="图片 8" descr="图表&#10;&#10;描述已自动生成">
              <a:extLst>
                <a:ext uri="{FF2B5EF4-FFF2-40B4-BE49-F238E27FC236}">
                  <a16:creationId xmlns:a16="http://schemas.microsoft.com/office/drawing/2014/main" id="{BB9E8F79-2012-8939-2248-DF8FAE2A5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0" t="7349" r="9189" b="7979"/>
            <a:stretch/>
          </p:blipFill>
          <p:spPr>
            <a:xfrm>
              <a:off x="2667000" y="4934272"/>
              <a:ext cx="2809876" cy="147605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3D5A61-B6FF-1142-068E-990AC2F70DFF}"/>
                </a:ext>
              </a:extLst>
            </p:cNvPr>
            <p:cNvSpPr/>
            <p:nvPr/>
          </p:nvSpPr>
          <p:spPr>
            <a:xfrm>
              <a:off x="2667000" y="4934272"/>
              <a:ext cx="2809876" cy="147605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AF564A1-567D-D9C6-F517-C9EF5D68BEFB}"/>
              </a:ext>
            </a:extLst>
          </p:cNvPr>
          <p:cNvSpPr/>
          <p:nvPr/>
        </p:nvSpPr>
        <p:spPr>
          <a:xfrm>
            <a:off x="8928654" y="3639311"/>
            <a:ext cx="511683" cy="339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ABED5-7719-B099-7E7F-ED1154CD42FE}"/>
              </a:ext>
            </a:extLst>
          </p:cNvPr>
          <p:cNvSpPr/>
          <p:nvPr/>
        </p:nvSpPr>
        <p:spPr>
          <a:xfrm>
            <a:off x="1856812" y="1234340"/>
            <a:ext cx="2005434" cy="412795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933299-928D-CAC7-A0BE-937D01ABA675}"/>
              </a:ext>
            </a:extLst>
          </p:cNvPr>
          <p:cNvSpPr/>
          <p:nvPr/>
        </p:nvSpPr>
        <p:spPr>
          <a:xfrm>
            <a:off x="9014712" y="1213384"/>
            <a:ext cx="513335" cy="414891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6D1C43-94FD-F545-CABA-1D18641D64B7}"/>
              </a:ext>
            </a:extLst>
          </p:cNvPr>
          <p:cNvSpPr/>
          <p:nvPr/>
        </p:nvSpPr>
        <p:spPr>
          <a:xfrm>
            <a:off x="9527261" y="1213384"/>
            <a:ext cx="338700" cy="4148911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BDE608-F318-506E-F17C-96DCFFCA631C}"/>
              </a:ext>
            </a:extLst>
          </p:cNvPr>
          <p:cNvSpPr txBox="1"/>
          <p:nvPr/>
        </p:nvSpPr>
        <p:spPr>
          <a:xfrm>
            <a:off x="2764915" y="1313071"/>
            <a:ext cx="67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I</a:t>
            </a:r>
            <a:endParaRPr lang="zh-CN" altLang="en-US" sz="28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258911-B9ED-3362-54C1-15F5A473C59C}"/>
              </a:ext>
            </a:extLst>
          </p:cNvPr>
          <p:cNvSpPr txBox="1"/>
          <p:nvPr/>
        </p:nvSpPr>
        <p:spPr>
          <a:xfrm>
            <a:off x="6485855" y="1313071"/>
            <a:ext cx="67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II</a:t>
            </a:r>
            <a:endParaRPr lang="zh-CN" altLang="en-US" sz="2800" b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DB7F2D-133E-62E2-8602-711E0D003D05}"/>
              </a:ext>
            </a:extLst>
          </p:cNvPr>
          <p:cNvSpPr txBox="1"/>
          <p:nvPr/>
        </p:nvSpPr>
        <p:spPr>
          <a:xfrm>
            <a:off x="9013511" y="1300262"/>
            <a:ext cx="67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III</a:t>
            </a:r>
            <a:endParaRPr lang="zh-CN" altLang="en-US" sz="2800" b="1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885BAD-A3F9-B77A-14E0-67199E5C2992}"/>
              </a:ext>
            </a:extLst>
          </p:cNvPr>
          <p:cNvSpPr txBox="1"/>
          <p:nvPr/>
        </p:nvSpPr>
        <p:spPr>
          <a:xfrm>
            <a:off x="9443928" y="1297166"/>
            <a:ext cx="67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IV</a:t>
            </a:r>
            <a:endParaRPr lang="zh-CN" altLang="en-US" sz="2800" b="1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1E9A8D7-B9A9-20FF-659D-A5D964C35311}"/>
              </a:ext>
            </a:extLst>
          </p:cNvPr>
          <p:cNvSpPr/>
          <p:nvPr/>
        </p:nvSpPr>
        <p:spPr>
          <a:xfrm>
            <a:off x="3788767" y="3222524"/>
            <a:ext cx="126820" cy="130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2F7111-C7CD-094C-9613-5A91FFE4B8BA}"/>
              </a:ext>
            </a:extLst>
          </p:cNvPr>
          <p:cNvSpPr txBox="1"/>
          <p:nvPr/>
        </p:nvSpPr>
        <p:spPr>
          <a:xfrm>
            <a:off x="3468491" y="2915604"/>
            <a:ext cx="86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EP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51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A6415AC-971D-D41E-8E9E-FCEFC4FF6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>
                <a:ea typeface="等线 Light"/>
              </a:rPr>
              <a:t>Amplitude Scaling of Limit Cycles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9F79D9-E802-DF0A-9598-AE6E02B022B5}"/>
              </a:ext>
            </a:extLst>
          </p:cNvPr>
          <p:cNvSpPr txBox="1"/>
          <p:nvPr/>
        </p:nvSpPr>
        <p:spPr>
          <a:xfrm>
            <a:off x="9104356" y="2733391"/>
            <a:ext cx="2228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III. Two Limit Cycle </a:t>
            </a:r>
            <a:endParaRPr lang="zh-CN" altLang="en-US" sz="1600" b="1" dirty="0"/>
          </a:p>
        </p:txBody>
      </p:sp>
      <p:pic>
        <p:nvPicPr>
          <p:cNvPr id="7" name="图片 6" descr="图表, 雷达图&#10;&#10;已自动生成说明">
            <a:extLst>
              <a:ext uri="{FF2B5EF4-FFF2-40B4-BE49-F238E27FC236}">
                <a16:creationId xmlns:a16="http://schemas.microsoft.com/office/drawing/2014/main" id="{E7F082F4-DB72-9F08-3162-3A37D0E02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6" r="4739"/>
          <a:stretch/>
        </p:blipFill>
        <p:spPr>
          <a:xfrm>
            <a:off x="9144001" y="3239519"/>
            <a:ext cx="2449107" cy="17221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0BF88D1-DA6C-E10C-506F-60C1AC1E699A}"/>
              </a:ext>
            </a:extLst>
          </p:cNvPr>
          <p:cNvSpPr/>
          <p:nvPr/>
        </p:nvSpPr>
        <p:spPr>
          <a:xfrm>
            <a:off x="9189487" y="3950806"/>
            <a:ext cx="189185" cy="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EDAD6B-A872-6F49-D729-2DF7A3C98DEE}"/>
                  </a:ext>
                </a:extLst>
              </p:cNvPr>
              <p:cNvSpPr txBox="1"/>
              <p:nvPr/>
            </p:nvSpPr>
            <p:spPr>
              <a:xfrm>
                <a:off x="9789011" y="4703803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EDAD6B-A872-6F49-D729-2DF7A3C98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011" y="4703803"/>
                <a:ext cx="23003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96EDD4E-7994-BB0A-B5A3-D06F7E2C47CE}"/>
                  </a:ext>
                </a:extLst>
              </p:cNvPr>
              <p:cNvSpPr txBox="1"/>
              <p:nvPr/>
            </p:nvSpPr>
            <p:spPr>
              <a:xfrm>
                <a:off x="11040195" y="4624460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96EDD4E-7994-BB0A-B5A3-D06F7E2C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195" y="4624460"/>
                <a:ext cx="230037" cy="276999"/>
              </a:xfrm>
              <a:prstGeom prst="rect">
                <a:avLst/>
              </a:prstGeom>
              <a:blipFill>
                <a:blip r:embed="rId4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F37D9E-BB46-EF67-99C3-949C63185011}"/>
                  </a:ext>
                </a:extLst>
              </p:cNvPr>
              <p:cNvSpPr txBox="1"/>
              <p:nvPr/>
            </p:nvSpPr>
            <p:spPr>
              <a:xfrm>
                <a:off x="9126360" y="3998102"/>
                <a:ext cx="2300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F37D9E-BB46-EF67-99C3-949C6318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60" y="3998102"/>
                <a:ext cx="23003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&#10;&#10;中度可信度描述已自动生成">
            <a:extLst>
              <a:ext uri="{FF2B5EF4-FFF2-40B4-BE49-F238E27FC236}">
                <a16:creationId xmlns:a16="http://schemas.microsoft.com/office/drawing/2014/main" id="{EB222172-E896-2558-E3AC-ED9BBA515C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7088"/>
          <a:stretch/>
        </p:blipFill>
        <p:spPr>
          <a:xfrm>
            <a:off x="288491" y="1091130"/>
            <a:ext cx="7875288" cy="53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41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sleyan_template" id="{B0BFBCCA-AC56-4F19-8C8B-7A6617B2BC3A}" vid="{9C43DBCC-F806-4FBB-B44E-921F36CE6DF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wesleyan_template</Template>
  <TotalTime>36132</TotalTime>
  <Words>547</Words>
  <Application>Microsoft Macintosh PowerPoint</Application>
  <PresentationFormat>宽屏</PresentationFormat>
  <Paragraphs>138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Arial</vt:lpstr>
      <vt:lpstr>Arial Narrow</vt:lpstr>
      <vt:lpstr>Calibri</vt:lpstr>
      <vt:lpstr>Calibri Light</vt:lpstr>
      <vt:lpstr>Cambria Math</vt:lpstr>
      <vt:lpstr>Office 主题​​</vt:lpstr>
      <vt:lpstr>Frequency Comb Generation via Physics-Informed Bayesian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Supermodes and Limit Cycles in Non-Hermitian Self-Oscillating Systems</dc:title>
  <dc:creator>Zheming Li</dc:creator>
  <cp:lastModifiedBy>Zheming Li</cp:lastModifiedBy>
  <cp:revision>25</cp:revision>
  <dcterms:created xsi:type="dcterms:W3CDTF">2023-07-20T23:15:06Z</dcterms:created>
  <dcterms:modified xsi:type="dcterms:W3CDTF">2024-07-08T21:56:57Z</dcterms:modified>
</cp:coreProperties>
</file>